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Override PartName="/ppt/notesSlides/notesSlide18.xml" ContentType="application/vnd.openxmlformats-officedocument.presentationml.notesSlide+xml"/>
  <Override PartName="/ppt/notesSlides/notesSlide27.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9"/>
  </p:notesMasterIdLst>
  <p:sldIdLst>
    <p:sldId id="257" r:id="rId2"/>
    <p:sldId id="260" r:id="rId3"/>
    <p:sldId id="261" r:id="rId4"/>
    <p:sldId id="282" r:id="rId5"/>
    <p:sldId id="284" r:id="rId6"/>
    <p:sldId id="262" r:id="rId7"/>
    <p:sldId id="263" r:id="rId8"/>
    <p:sldId id="264" r:id="rId9"/>
    <p:sldId id="265" r:id="rId10"/>
    <p:sldId id="266" r:id="rId11"/>
    <p:sldId id="267" r:id="rId12"/>
    <p:sldId id="268" r:id="rId13"/>
    <p:sldId id="269" r:id="rId14"/>
    <p:sldId id="270" r:id="rId15"/>
    <p:sldId id="271" r:id="rId16"/>
    <p:sldId id="272" r:id="rId17"/>
    <p:sldId id="258" r:id="rId18"/>
    <p:sldId id="259" r:id="rId19"/>
    <p:sldId id="273" r:id="rId20"/>
    <p:sldId id="274" r:id="rId21"/>
    <p:sldId id="275" r:id="rId22"/>
    <p:sldId id="276" r:id="rId23"/>
    <p:sldId id="277" r:id="rId24"/>
    <p:sldId id="278" r:id="rId25"/>
    <p:sldId id="279" r:id="rId26"/>
    <p:sldId id="280" r:id="rId27"/>
    <p:sldId id="281" r:id="rId28"/>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0859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815" autoAdjust="0"/>
    <p:restoredTop sz="94667" autoAdjust="0"/>
  </p:normalViewPr>
  <p:slideViewPr>
    <p:cSldViewPr>
      <p:cViewPr>
        <p:scale>
          <a:sx n="66" d="100"/>
          <a:sy n="66" d="100"/>
        </p:scale>
        <p:origin x="-630" y="-19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prstTxWarp prst="textNoShape">
              <a:avLst/>
            </a:prstTxWarp>
          </a:bodyPr>
          <a:lstStyle>
            <a:lvl1pPr>
              <a:defRPr sz="1200">
                <a:latin typeface="Calibri" pitchFamily="34" charset="0"/>
              </a:defRPr>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pitchFamily="34" charset="0"/>
              </a:defRPr>
            </a:lvl1pPr>
          </a:lstStyle>
          <a:p>
            <a:fld id="{CAD9A4A7-C9D1-47A9-B41C-A1ACAACA93EC}" type="datetimeFigureOut">
              <a:rPr lang="en-US"/>
              <a:pPr/>
              <a:t>2/4/2010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wrap="square" lIns="91440" tIns="45720" rIns="91440" bIns="45720" numCol="1" anchor="b" anchorCtr="0" compatLnSpc="1">
            <a:prstTxWarp prst="textNoShape">
              <a:avLst/>
            </a:prstTxWarp>
          </a:bodyPr>
          <a:lstStyle>
            <a:lvl1pPr>
              <a:defRPr sz="1200">
                <a:latin typeface="Calibri" pitchFamily="34" charset="0"/>
              </a:defRPr>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pitchFamily="34" charset="0"/>
              </a:defRPr>
            </a:lvl1pPr>
          </a:lstStyle>
          <a:p>
            <a:fld id="{E4E91D36-575B-4108-B079-7BF8C948D5D8}" type="slidenum">
              <a:rPr lang="en-US"/>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bwMode="auto">
          <a:noFill/>
          <a:ln>
            <a:solidFill>
              <a:srgbClr val="000000"/>
            </a:solidFill>
            <a:miter lim="800000"/>
            <a:headEnd/>
            <a:tailEnd/>
          </a:ln>
        </p:spPr>
      </p:sp>
      <p:sp>
        <p:nvSpPr>
          <p:cNvPr id="307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29700" name="Slide Number Placeholder 3"/>
          <p:cNvSpPr>
            <a:spLocks noGrp="1"/>
          </p:cNvSpPr>
          <p:nvPr>
            <p:ph type="sldNum" sz="quarter" idx="5"/>
          </p:nvPr>
        </p:nvSpPr>
        <p:spPr bwMode="auto">
          <a:ln>
            <a:miter lim="800000"/>
            <a:headEnd/>
            <a:tailEnd/>
          </a:ln>
        </p:spPr>
        <p:txBody>
          <a:bodyPr/>
          <a:lstStyle/>
          <a:p>
            <a:fld id="{730307C2-831C-4F9E-8C7E-4867E5D480F6}" type="slidenum">
              <a:rPr lang="en-US"/>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bwMode="auto">
          <a:noFill/>
          <a:ln>
            <a:solidFill>
              <a:srgbClr val="000000"/>
            </a:solidFill>
            <a:miter lim="800000"/>
            <a:headEnd/>
            <a:tailEnd/>
          </a:ln>
        </p:spPr>
      </p:sp>
      <p:sp>
        <p:nvSpPr>
          <p:cNvPr id="3993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37892" name="Slide Number Placeholder 3"/>
          <p:cNvSpPr>
            <a:spLocks noGrp="1"/>
          </p:cNvSpPr>
          <p:nvPr>
            <p:ph type="sldNum" sz="quarter" idx="5"/>
          </p:nvPr>
        </p:nvSpPr>
        <p:spPr bwMode="auto">
          <a:ln>
            <a:miter lim="800000"/>
            <a:headEnd/>
            <a:tailEnd/>
          </a:ln>
        </p:spPr>
        <p:txBody>
          <a:bodyPr/>
          <a:lstStyle/>
          <a:p>
            <a:fld id="{C3CB3986-D50D-4543-9798-1D7F16C28458}" type="slidenum">
              <a:rPr lang="en-US"/>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noTextEdit="1"/>
          </p:cNvSpPr>
          <p:nvPr>
            <p:ph type="sldImg"/>
          </p:nvPr>
        </p:nvSpPr>
        <p:spPr bwMode="auto">
          <a:noFill/>
          <a:ln>
            <a:solidFill>
              <a:srgbClr val="000000"/>
            </a:solidFill>
            <a:miter lim="800000"/>
            <a:headEnd/>
            <a:tailEnd/>
          </a:ln>
        </p:spPr>
      </p:sp>
      <p:sp>
        <p:nvSpPr>
          <p:cNvPr id="4096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38916" name="Slide Number Placeholder 3"/>
          <p:cNvSpPr>
            <a:spLocks noGrp="1"/>
          </p:cNvSpPr>
          <p:nvPr>
            <p:ph type="sldNum" sz="quarter" idx="5"/>
          </p:nvPr>
        </p:nvSpPr>
        <p:spPr bwMode="auto">
          <a:ln>
            <a:miter lim="800000"/>
            <a:headEnd/>
            <a:tailEnd/>
          </a:ln>
        </p:spPr>
        <p:txBody>
          <a:bodyPr/>
          <a:lstStyle/>
          <a:p>
            <a:fld id="{9E5538D9-DEF1-4ACE-91FD-6FC889979DEA}" type="slidenum">
              <a:rPr lang="en-US"/>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bwMode="auto">
          <a:noFill/>
          <a:ln>
            <a:solidFill>
              <a:srgbClr val="000000"/>
            </a:solidFill>
            <a:miter lim="800000"/>
            <a:headEnd/>
            <a:tailEnd/>
          </a:ln>
        </p:spPr>
      </p:sp>
      <p:sp>
        <p:nvSpPr>
          <p:cNvPr id="4198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39940" name="Slide Number Placeholder 3"/>
          <p:cNvSpPr>
            <a:spLocks noGrp="1"/>
          </p:cNvSpPr>
          <p:nvPr>
            <p:ph type="sldNum" sz="quarter" idx="5"/>
          </p:nvPr>
        </p:nvSpPr>
        <p:spPr bwMode="auto">
          <a:ln>
            <a:miter lim="800000"/>
            <a:headEnd/>
            <a:tailEnd/>
          </a:ln>
        </p:spPr>
        <p:txBody>
          <a:bodyPr/>
          <a:lstStyle/>
          <a:p>
            <a:fld id="{5EB7CEF9-5FAF-44B4-B698-C07FE3BEA5AD}" type="slidenum">
              <a:rPr lang="en-US"/>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p:cNvSpPr>
            <a:spLocks noGrp="1" noRot="1" noChangeAspect="1" noTextEdit="1"/>
          </p:cNvSpPr>
          <p:nvPr>
            <p:ph type="sldImg"/>
          </p:nvPr>
        </p:nvSpPr>
        <p:spPr bwMode="auto">
          <a:noFill/>
          <a:ln>
            <a:solidFill>
              <a:srgbClr val="000000"/>
            </a:solidFill>
            <a:miter lim="800000"/>
            <a:headEnd/>
            <a:tailEnd/>
          </a:ln>
        </p:spPr>
      </p:sp>
      <p:sp>
        <p:nvSpPr>
          <p:cNvPr id="4301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40964" name="Slide Number Placeholder 3"/>
          <p:cNvSpPr>
            <a:spLocks noGrp="1"/>
          </p:cNvSpPr>
          <p:nvPr>
            <p:ph type="sldNum" sz="quarter" idx="5"/>
          </p:nvPr>
        </p:nvSpPr>
        <p:spPr bwMode="auto">
          <a:ln>
            <a:miter lim="800000"/>
            <a:headEnd/>
            <a:tailEnd/>
          </a:ln>
        </p:spPr>
        <p:txBody>
          <a:bodyPr/>
          <a:lstStyle/>
          <a:p>
            <a:fld id="{E598F73B-2F30-4E1E-A40D-C8E7259261A3}" type="slidenum">
              <a:rPr lang="en-US"/>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bwMode="auto">
          <a:noFill/>
          <a:ln>
            <a:solidFill>
              <a:srgbClr val="000000"/>
            </a:solidFill>
            <a:miter lim="800000"/>
            <a:headEnd/>
            <a:tailEnd/>
          </a:ln>
        </p:spPr>
      </p:sp>
      <p:sp>
        <p:nvSpPr>
          <p:cNvPr id="4403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41988" name="Slide Number Placeholder 3"/>
          <p:cNvSpPr>
            <a:spLocks noGrp="1"/>
          </p:cNvSpPr>
          <p:nvPr>
            <p:ph type="sldNum" sz="quarter" idx="5"/>
          </p:nvPr>
        </p:nvSpPr>
        <p:spPr bwMode="auto">
          <a:ln>
            <a:miter lim="800000"/>
            <a:headEnd/>
            <a:tailEnd/>
          </a:ln>
        </p:spPr>
        <p:txBody>
          <a:bodyPr/>
          <a:lstStyle/>
          <a:p>
            <a:fld id="{07024149-A0E7-4CC0-852E-18B1C2AAE4DB}" type="slidenum">
              <a:rPr lang="en-US"/>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bwMode="auto">
          <a:noFill/>
          <a:ln>
            <a:solidFill>
              <a:srgbClr val="000000"/>
            </a:solidFill>
            <a:miter lim="800000"/>
            <a:headEnd/>
            <a:tailEnd/>
          </a:ln>
        </p:spPr>
      </p:sp>
      <p:sp>
        <p:nvSpPr>
          <p:cNvPr id="4505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43012" name="Slide Number Placeholder 3"/>
          <p:cNvSpPr>
            <a:spLocks noGrp="1"/>
          </p:cNvSpPr>
          <p:nvPr>
            <p:ph type="sldNum" sz="quarter" idx="5"/>
          </p:nvPr>
        </p:nvSpPr>
        <p:spPr bwMode="auto">
          <a:ln>
            <a:miter lim="800000"/>
            <a:headEnd/>
            <a:tailEnd/>
          </a:ln>
        </p:spPr>
        <p:txBody>
          <a:bodyPr/>
          <a:lstStyle/>
          <a:p>
            <a:fld id="{6EB68F3F-FB46-4DD2-8A11-E1EDB84FD879}" type="slidenum">
              <a:rPr lang="en-US"/>
              <a:pPr/>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bwMode="auto">
          <a:noFill/>
          <a:ln>
            <a:solidFill>
              <a:srgbClr val="000000"/>
            </a:solidFill>
            <a:miter lim="800000"/>
            <a:headEnd/>
            <a:tailEnd/>
          </a:ln>
        </p:spPr>
      </p:sp>
      <p:sp>
        <p:nvSpPr>
          <p:cNvPr id="4608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44036" name="Slide Number Placeholder 3"/>
          <p:cNvSpPr>
            <a:spLocks noGrp="1"/>
          </p:cNvSpPr>
          <p:nvPr>
            <p:ph type="sldNum" sz="quarter" idx="5"/>
          </p:nvPr>
        </p:nvSpPr>
        <p:spPr bwMode="auto">
          <a:ln>
            <a:miter lim="800000"/>
            <a:headEnd/>
            <a:tailEnd/>
          </a:ln>
        </p:spPr>
        <p:txBody>
          <a:bodyPr/>
          <a:lstStyle/>
          <a:p>
            <a:fld id="{02C59DB2-1DEA-4C2C-B898-D9DA7F9A9571}" type="slidenum">
              <a:rPr lang="en-US"/>
              <a:pPr/>
              <a:t>16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p:cNvSpPr>
            <a:spLocks noGrp="1" noRot="1" noChangeAspect="1" noTextEdit="1"/>
          </p:cNvSpPr>
          <p:nvPr>
            <p:ph type="sldImg"/>
          </p:nvPr>
        </p:nvSpPr>
        <p:spPr bwMode="auto">
          <a:noFill/>
          <a:ln>
            <a:solidFill>
              <a:srgbClr val="000000"/>
            </a:solidFill>
            <a:miter lim="800000"/>
            <a:headEnd/>
            <a:tailEnd/>
          </a:ln>
        </p:spPr>
      </p:sp>
      <p:sp>
        <p:nvSpPr>
          <p:cNvPr id="4710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45060" name="Slide Number Placeholder 3"/>
          <p:cNvSpPr>
            <a:spLocks noGrp="1"/>
          </p:cNvSpPr>
          <p:nvPr>
            <p:ph type="sldNum" sz="quarter" idx="5"/>
          </p:nvPr>
        </p:nvSpPr>
        <p:spPr bwMode="auto">
          <a:ln>
            <a:miter lim="800000"/>
            <a:headEnd/>
            <a:tailEnd/>
          </a:ln>
        </p:spPr>
        <p:txBody>
          <a:bodyPr/>
          <a:lstStyle/>
          <a:p>
            <a:fld id="{2FE8D974-BDEB-4024-AC94-A0B62A339B5A}" type="slidenum">
              <a:rPr lang="en-US"/>
              <a:pPr/>
              <a:t>17</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TextEdit="1"/>
          </p:cNvSpPr>
          <p:nvPr>
            <p:ph type="sldImg"/>
          </p:nvPr>
        </p:nvSpPr>
        <p:spPr bwMode="auto">
          <a:noFill/>
          <a:ln>
            <a:solidFill>
              <a:srgbClr val="000000"/>
            </a:solidFill>
            <a:miter lim="800000"/>
            <a:headEnd/>
            <a:tailEnd/>
          </a:ln>
        </p:spPr>
      </p:sp>
      <p:sp>
        <p:nvSpPr>
          <p:cNvPr id="4813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46084" name="Slide Number Placeholder 3"/>
          <p:cNvSpPr>
            <a:spLocks noGrp="1"/>
          </p:cNvSpPr>
          <p:nvPr>
            <p:ph type="sldNum" sz="quarter" idx="5"/>
          </p:nvPr>
        </p:nvSpPr>
        <p:spPr bwMode="auto">
          <a:ln>
            <a:miter lim="800000"/>
            <a:headEnd/>
            <a:tailEnd/>
          </a:ln>
        </p:spPr>
        <p:txBody>
          <a:bodyPr/>
          <a:lstStyle/>
          <a:p>
            <a:fld id="{313E104D-FB7B-49D0-9A22-60E9D70B4AE6}" type="slidenum">
              <a:rPr lang="en-US"/>
              <a:pPr/>
              <a:t>18</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p:cNvSpPr>
            <a:spLocks noGrp="1" noRot="1" noChangeAspect="1" noTextEdit="1"/>
          </p:cNvSpPr>
          <p:nvPr>
            <p:ph type="sldImg"/>
          </p:nvPr>
        </p:nvSpPr>
        <p:spPr bwMode="auto">
          <a:noFill/>
          <a:ln>
            <a:solidFill>
              <a:srgbClr val="000000"/>
            </a:solidFill>
            <a:miter lim="800000"/>
            <a:headEnd/>
            <a:tailEnd/>
          </a:ln>
        </p:spPr>
      </p:sp>
      <p:sp>
        <p:nvSpPr>
          <p:cNvPr id="4915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47108" name="Slide Number Placeholder 3"/>
          <p:cNvSpPr>
            <a:spLocks noGrp="1"/>
          </p:cNvSpPr>
          <p:nvPr>
            <p:ph type="sldNum" sz="quarter" idx="5"/>
          </p:nvPr>
        </p:nvSpPr>
        <p:spPr bwMode="auto">
          <a:ln>
            <a:miter lim="800000"/>
            <a:headEnd/>
            <a:tailEnd/>
          </a:ln>
        </p:spPr>
        <p:txBody>
          <a:bodyPr/>
          <a:lstStyle/>
          <a:p>
            <a:fld id="{345D1FCB-51A1-4690-888E-2223DBF125EF}" type="slidenum">
              <a:rPr lang="en-US"/>
              <a:pPr/>
              <a:t>19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p:cNvSpPr>
            <a:spLocks noGrp="1" noRot="1" noChangeAspect="1" noTextEdit="1"/>
          </p:cNvSpPr>
          <p:nvPr>
            <p:ph type="sldImg"/>
          </p:nvPr>
        </p:nvSpPr>
        <p:spPr bwMode="auto">
          <a:noFill/>
          <a:ln>
            <a:solidFill>
              <a:srgbClr val="000000"/>
            </a:solidFill>
            <a:miter lim="800000"/>
            <a:headEnd/>
            <a:tailEnd/>
          </a:ln>
        </p:spPr>
      </p:sp>
      <p:sp>
        <p:nvSpPr>
          <p:cNvPr id="3174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30724" name="Slide Number Placeholder 3"/>
          <p:cNvSpPr>
            <a:spLocks noGrp="1"/>
          </p:cNvSpPr>
          <p:nvPr>
            <p:ph type="sldNum" sz="quarter" idx="5"/>
          </p:nvPr>
        </p:nvSpPr>
        <p:spPr bwMode="auto">
          <a:ln>
            <a:miter lim="800000"/>
            <a:headEnd/>
            <a:tailEnd/>
          </a:ln>
        </p:spPr>
        <p:txBody>
          <a:bodyPr/>
          <a:lstStyle/>
          <a:p>
            <a:fld id="{7C86ECF7-4749-4D8E-A0DD-1994E8E4016D}" type="slidenum">
              <a:rPr lang="en-US"/>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p:cNvSpPr>
            <a:spLocks noGrp="1" noRot="1" noChangeAspect="1" noTextEdit="1"/>
          </p:cNvSpPr>
          <p:nvPr>
            <p:ph type="sldImg"/>
          </p:nvPr>
        </p:nvSpPr>
        <p:spPr bwMode="auto">
          <a:noFill/>
          <a:ln>
            <a:solidFill>
              <a:srgbClr val="000000"/>
            </a:solidFill>
            <a:miter lim="800000"/>
            <a:headEnd/>
            <a:tailEnd/>
          </a:ln>
        </p:spPr>
      </p:sp>
      <p:sp>
        <p:nvSpPr>
          <p:cNvPr id="5017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48132" name="Slide Number Placeholder 3"/>
          <p:cNvSpPr>
            <a:spLocks noGrp="1"/>
          </p:cNvSpPr>
          <p:nvPr>
            <p:ph type="sldNum" sz="quarter" idx="5"/>
          </p:nvPr>
        </p:nvSpPr>
        <p:spPr bwMode="auto">
          <a:ln>
            <a:miter lim="800000"/>
            <a:headEnd/>
            <a:tailEnd/>
          </a:ln>
        </p:spPr>
        <p:txBody>
          <a:bodyPr/>
          <a:lstStyle/>
          <a:p>
            <a:fld id="{F361DDBA-575A-4B7E-A043-9C92A379B4F6}" type="slidenum">
              <a:rPr lang="en-US"/>
              <a:pPr/>
              <a:t>20</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bwMode="auto">
          <a:noFill/>
          <a:ln>
            <a:solidFill>
              <a:srgbClr val="000000"/>
            </a:solidFill>
            <a:miter lim="800000"/>
            <a:headEnd/>
            <a:tailEnd/>
          </a:ln>
        </p:spPr>
      </p:sp>
      <p:sp>
        <p:nvSpPr>
          <p:cNvPr id="5120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49156" name="Slide Number Placeholder 3"/>
          <p:cNvSpPr>
            <a:spLocks noGrp="1"/>
          </p:cNvSpPr>
          <p:nvPr>
            <p:ph type="sldNum" sz="quarter" idx="5"/>
          </p:nvPr>
        </p:nvSpPr>
        <p:spPr bwMode="auto">
          <a:ln>
            <a:miter lim="800000"/>
            <a:headEnd/>
            <a:tailEnd/>
          </a:ln>
        </p:spPr>
        <p:txBody>
          <a:bodyPr/>
          <a:lstStyle/>
          <a:p>
            <a:fld id="{1822DF00-1AD5-4A34-8C87-7BBDF891FC29}" type="slidenum">
              <a:rPr lang="en-US"/>
              <a:pPr/>
              <a:t>21</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Slide Image Placeholder 1"/>
          <p:cNvSpPr>
            <a:spLocks noGrp="1" noRot="1" noChangeAspect="1" noTextEdit="1"/>
          </p:cNvSpPr>
          <p:nvPr>
            <p:ph type="sldImg"/>
          </p:nvPr>
        </p:nvSpPr>
        <p:spPr bwMode="auto">
          <a:noFill/>
          <a:ln>
            <a:solidFill>
              <a:srgbClr val="000000"/>
            </a:solidFill>
            <a:miter lim="800000"/>
            <a:headEnd/>
            <a:tailEnd/>
          </a:ln>
        </p:spPr>
      </p:sp>
      <p:sp>
        <p:nvSpPr>
          <p:cNvPr id="5222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50180" name="Slide Number Placeholder 3"/>
          <p:cNvSpPr>
            <a:spLocks noGrp="1"/>
          </p:cNvSpPr>
          <p:nvPr>
            <p:ph type="sldNum" sz="quarter" idx="5"/>
          </p:nvPr>
        </p:nvSpPr>
        <p:spPr bwMode="auto">
          <a:ln>
            <a:miter lim="800000"/>
            <a:headEnd/>
            <a:tailEnd/>
          </a:ln>
        </p:spPr>
        <p:txBody>
          <a:bodyPr/>
          <a:lstStyle/>
          <a:p>
            <a:fld id="{5780BF66-7AB4-488C-8225-6581302B95BF}" type="slidenum">
              <a:rPr lang="en-US"/>
              <a:pPr/>
              <a:t>22</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bwMode="auto">
          <a:noFill/>
          <a:ln>
            <a:solidFill>
              <a:srgbClr val="000000"/>
            </a:solidFill>
            <a:miter lim="800000"/>
            <a:headEnd/>
            <a:tailEnd/>
          </a:ln>
        </p:spPr>
      </p:sp>
      <p:sp>
        <p:nvSpPr>
          <p:cNvPr id="5325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51204" name="Slide Number Placeholder 3"/>
          <p:cNvSpPr>
            <a:spLocks noGrp="1"/>
          </p:cNvSpPr>
          <p:nvPr>
            <p:ph type="sldNum" sz="quarter" idx="5"/>
          </p:nvPr>
        </p:nvSpPr>
        <p:spPr bwMode="auto">
          <a:ln>
            <a:miter lim="800000"/>
            <a:headEnd/>
            <a:tailEnd/>
          </a:ln>
        </p:spPr>
        <p:txBody>
          <a:bodyPr/>
          <a:lstStyle/>
          <a:p>
            <a:fld id="{3EF64987-C84F-4F35-A521-3C06F9D29548}" type="slidenum">
              <a:rPr lang="en-US"/>
              <a:pPr/>
              <a:t>23</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Slide Image Placeholder 1"/>
          <p:cNvSpPr>
            <a:spLocks noGrp="1" noRot="1" noChangeAspect="1" noTextEdit="1"/>
          </p:cNvSpPr>
          <p:nvPr>
            <p:ph type="sldImg"/>
          </p:nvPr>
        </p:nvSpPr>
        <p:spPr bwMode="auto">
          <a:noFill/>
          <a:ln>
            <a:solidFill>
              <a:srgbClr val="000000"/>
            </a:solidFill>
            <a:miter lim="800000"/>
            <a:headEnd/>
            <a:tailEnd/>
          </a:ln>
        </p:spPr>
      </p:sp>
      <p:sp>
        <p:nvSpPr>
          <p:cNvPr id="5427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52228" name="Slide Number Placeholder 3"/>
          <p:cNvSpPr>
            <a:spLocks noGrp="1"/>
          </p:cNvSpPr>
          <p:nvPr>
            <p:ph type="sldNum" sz="quarter" idx="5"/>
          </p:nvPr>
        </p:nvSpPr>
        <p:spPr bwMode="auto">
          <a:ln>
            <a:miter lim="800000"/>
            <a:headEnd/>
            <a:tailEnd/>
          </a:ln>
        </p:spPr>
        <p:txBody>
          <a:bodyPr/>
          <a:lstStyle/>
          <a:p>
            <a:fld id="{92472935-62F9-4CEE-AD72-B866FB2CB3C7}" type="slidenum">
              <a:rPr lang="en-US"/>
              <a:pPr/>
              <a:t>24</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Image Placeholder 1"/>
          <p:cNvSpPr>
            <a:spLocks noGrp="1" noRot="1" noChangeAspect="1" noTextEdit="1"/>
          </p:cNvSpPr>
          <p:nvPr>
            <p:ph type="sldImg"/>
          </p:nvPr>
        </p:nvSpPr>
        <p:spPr bwMode="auto">
          <a:noFill/>
          <a:ln>
            <a:solidFill>
              <a:srgbClr val="000000"/>
            </a:solidFill>
            <a:miter lim="800000"/>
            <a:headEnd/>
            <a:tailEnd/>
          </a:ln>
        </p:spPr>
      </p:sp>
      <p:sp>
        <p:nvSpPr>
          <p:cNvPr id="5529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53252" name="Slide Number Placeholder 3"/>
          <p:cNvSpPr>
            <a:spLocks noGrp="1"/>
          </p:cNvSpPr>
          <p:nvPr>
            <p:ph type="sldNum" sz="quarter" idx="5"/>
          </p:nvPr>
        </p:nvSpPr>
        <p:spPr bwMode="auto">
          <a:ln>
            <a:miter lim="800000"/>
            <a:headEnd/>
            <a:tailEnd/>
          </a:ln>
        </p:spPr>
        <p:txBody>
          <a:bodyPr/>
          <a:lstStyle/>
          <a:p>
            <a:fld id="{AE750E40-B849-4B16-A87D-36C57C4B899A}" type="slidenum">
              <a:rPr lang="en-US"/>
              <a:pPr/>
              <a:t>25</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Image Placeholder 1"/>
          <p:cNvSpPr>
            <a:spLocks noGrp="1" noRot="1" noChangeAspect="1" noTextEdit="1"/>
          </p:cNvSpPr>
          <p:nvPr>
            <p:ph type="sldImg"/>
          </p:nvPr>
        </p:nvSpPr>
        <p:spPr bwMode="auto">
          <a:noFill/>
          <a:ln>
            <a:solidFill>
              <a:srgbClr val="000000"/>
            </a:solidFill>
            <a:miter lim="800000"/>
            <a:headEnd/>
            <a:tailEnd/>
          </a:ln>
        </p:spPr>
      </p:sp>
      <p:sp>
        <p:nvSpPr>
          <p:cNvPr id="563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54276" name="Slide Number Placeholder 3"/>
          <p:cNvSpPr>
            <a:spLocks noGrp="1"/>
          </p:cNvSpPr>
          <p:nvPr>
            <p:ph type="sldNum" sz="quarter" idx="5"/>
          </p:nvPr>
        </p:nvSpPr>
        <p:spPr bwMode="auto">
          <a:ln>
            <a:miter lim="800000"/>
            <a:headEnd/>
            <a:tailEnd/>
          </a:ln>
        </p:spPr>
        <p:txBody>
          <a:bodyPr/>
          <a:lstStyle/>
          <a:p>
            <a:fld id="{096C2FC5-8FB2-4254-9A5B-77989A552355}" type="slidenum">
              <a:rPr lang="en-US"/>
              <a:pPr/>
              <a:t>26</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p:cNvSpPr>
            <a:spLocks noGrp="1" noRot="1" noChangeAspect="1" noTextEdit="1"/>
          </p:cNvSpPr>
          <p:nvPr>
            <p:ph type="sldImg"/>
          </p:nvPr>
        </p:nvSpPr>
        <p:spPr bwMode="auto">
          <a:noFill/>
          <a:ln>
            <a:solidFill>
              <a:srgbClr val="000000"/>
            </a:solidFill>
            <a:miter lim="800000"/>
            <a:headEnd/>
            <a:tailEnd/>
          </a:ln>
        </p:spPr>
      </p:sp>
      <p:sp>
        <p:nvSpPr>
          <p:cNvPr id="5734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55300" name="Slide Number Placeholder 3"/>
          <p:cNvSpPr>
            <a:spLocks noGrp="1"/>
          </p:cNvSpPr>
          <p:nvPr>
            <p:ph type="sldNum" sz="quarter" idx="5"/>
          </p:nvPr>
        </p:nvSpPr>
        <p:spPr bwMode="auto">
          <a:ln>
            <a:miter lim="800000"/>
            <a:headEnd/>
            <a:tailEnd/>
          </a:ln>
        </p:spPr>
        <p:txBody>
          <a:bodyPr/>
          <a:lstStyle/>
          <a:p>
            <a:fld id="{406663A9-977F-4B41-8094-AD9EDBAE79CD}" type="slidenum">
              <a:rPr lang="en-US"/>
              <a:pPr/>
              <a:t>27</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p:cNvSpPr>
            <a:spLocks noGrp="1" noRot="1" noChangeAspect="1" noTextEdit="1"/>
          </p:cNvSpPr>
          <p:nvPr>
            <p:ph type="sldImg"/>
          </p:nvPr>
        </p:nvSpPr>
        <p:spPr bwMode="auto">
          <a:noFill/>
          <a:ln>
            <a:solidFill>
              <a:srgbClr val="000000"/>
            </a:solidFill>
            <a:miter lim="800000"/>
            <a:headEnd/>
            <a:tailEnd/>
          </a:ln>
        </p:spPr>
      </p:sp>
      <p:sp>
        <p:nvSpPr>
          <p:cNvPr id="3277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31748" name="Slide Number Placeholder 3"/>
          <p:cNvSpPr>
            <a:spLocks noGrp="1"/>
          </p:cNvSpPr>
          <p:nvPr>
            <p:ph type="sldNum" sz="quarter" idx="5"/>
          </p:nvPr>
        </p:nvSpPr>
        <p:spPr bwMode="auto">
          <a:ln>
            <a:miter lim="800000"/>
            <a:headEnd/>
            <a:tailEnd/>
          </a:ln>
        </p:spPr>
        <p:txBody>
          <a:bodyPr/>
          <a:lstStyle/>
          <a:p>
            <a:fld id="{C788AE7C-122F-4F17-B23D-235B880C1BA0}" type="slidenum">
              <a:rPr lang="en-US"/>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bwMode="auto">
          <a:noFill/>
          <a:ln>
            <a:solidFill>
              <a:srgbClr val="000000"/>
            </a:solidFill>
            <a:miter lim="800000"/>
            <a:headEnd/>
            <a:tailEnd/>
          </a:ln>
        </p:spPr>
      </p:sp>
      <p:sp>
        <p:nvSpPr>
          <p:cNvPr id="3379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32772" name="Slide Number Placeholder 3"/>
          <p:cNvSpPr>
            <a:spLocks noGrp="1"/>
          </p:cNvSpPr>
          <p:nvPr>
            <p:ph type="sldNum" sz="quarter" idx="5"/>
          </p:nvPr>
        </p:nvSpPr>
        <p:spPr bwMode="auto">
          <a:ln>
            <a:miter lim="800000"/>
            <a:headEnd/>
            <a:tailEnd/>
          </a:ln>
        </p:spPr>
        <p:txBody>
          <a:bodyPr/>
          <a:lstStyle/>
          <a:p>
            <a:fld id="{E1B834F3-46A0-4D5F-BB8C-064DB490F08E}" type="slidenum">
              <a:rPr lang="en-US"/>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bwMode="auto">
          <a:noFill/>
          <a:ln>
            <a:solidFill>
              <a:srgbClr val="000000"/>
            </a:solidFill>
            <a:miter lim="800000"/>
            <a:headEnd/>
            <a:tailEnd/>
          </a:ln>
        </p:spPr>
      </p:sp>
      <p:sp>
        <p:nvSpPr>
          <p:cNvPr id="3481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32772" name="Slide Number Placeholder 3"/>
          <p:cNvSpPr>
            <a:spLocks noGrp="1"/>
          </p:cNvSpPr>
          <p:nvPr>
            <p:ph type="sldNum" sz="quarter" idx="5"/>
          </p:nvPr>
        </p:nvSpPr>
        <p:spPr bwMode="auto">
          <a:ln>
            <a:miter lim="800000"/>
            <a:headEnd/>
            <a:tailEnd/>
          </a:ln>
        </p:spPr>
        <p:txBody>
          <a:bodyPr/>
          <a:lstStyle/>
          <a:p>
            <a:fld id="{D5594853-EC9F-4C6D-8E85-77A11053F2FA}" type="slidenum">
              <a:rPr lang="en-US"/>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bwMode="auto">
          <a:noFill/>
          <a:ln>
            <a:solidFill>
              <a:srgbClr val="000000"/>
            </a:solidFill>
            <a:miter lim="800000"/>
            <a:headEnd/>
            <a:tailEnd/>
          </a:ln>
        </p:spPr>
      </p:sp>
      <p:sp>
        <p:nvSpPr>
          <p:cNvPr id="3584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33796" name="Slide Number Placeholder 3"/>
          <p:cNvSpPr>
            <a:spLocks noGrp="1"/>
          </p:cNvSpPr>
          <p:nvPr>
            <p:ph type="sldNum" sz="quarter" idx="5"/>
          </p:nvPr>
        </p:nvSpPr>
        <p:spPr bwMode="auto">
          <a:ln>
            <a:miter lim="800000"/>
            <a:headEnd/>
            <a:tailEnd/>
          </a:ln>
        </p:spPr>
        <p:txBody>
          <a:bodyPr/>
          <a:lstStyle/>
          <a:p>
            <a:fld id="{4FF52C45-F79A-42F9-AE80-A3A7F642A84F}" type="slidenum">
              <a:rPr lang="en-US"/>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bwMode="auto">
          <a:noFill/>
          <a:ln>
            <a:solidFill>
              <a:srgbClr val="000000"/>
            </a:solidFill>
            <a:miter lim="800000"/>
            <a:headEnd/>
            <a:tailEnd/>
          </a:ln>
        </p:spPr>
      </p:sp>
      <p:sp>
        <p:nvSpPr>
          <p:cNvPr id="3686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34820" name="Slide Number Placeholder 3"/>
          <p:cNvSpPr>
            <a:spLocks noGrp="1"/>
          </p:cNvSpPr>
          <p:nvPr>
            <p:ph type="sldNum" sz="quarter" idx="5"/>
          </p:nvPr>
        </p:nvSpPr>
        <p:spPr bwMode="auto">
          <a:ln>
            <a:miter lim="800000"/>
            <a:headEnd/>
            <a:tailEnd/>
          </a:ln>
        </p:spPr>
        <p:txBody>
          <a:bodyPr/>
          <a:lstStyle/>
          <a:p>
            <a:fld id="{23284452-17A8-4E5F-B69F-75FE436229C0}" type="slidenum">
              <a:rPr lang="en-US"/>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p:cNvSpPr>
            <a:spLocks noGrp="1" noRot="1" noChangeAspect="1" noTextEdit="1"/>
          </p:cNvSpPr>
          <p:nvPr>
            <p:ph type="sldImg"/>
          </p:nvPr>
        </p:nvSpPr>
        <p:spPr bwMode="auto">
          <a:noFill/>
          <a:ln>
            <a:solidFill>
              <a:srgbClr val="000000"/>
            </a:solidFill>
            <a:miter lim="800000"/>
            <a:headEnd/>
            <a:tailEnd/>
          </a:ln>
        </p:spPr>
      </p:sp>
      <p:sp>
        <p:nvSpPr>
          <p:cNvPr id="3789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35844" name="Slide Number Placeholder 3"/>
          <p:cNvSpPr>
            <a:spLocks noGrp="1"/>
          </p:cNvSpPr>
          <p:nvPr>
            <p:ph type="sldNum" sz="quarter" idx="5"/>
          </p:nvPr>
        </p:nvSpPr>
        <p:spPr bwMode="auto">
          <a:ln>
            <a:miter lim="800000"/>
            <a:headEnd/>
            <a:tailEnd/>
          </a:ln>
        </p:spPr>
        <p:txBody>
          <a:bodyPr/>
          <a:lstStyle/>
          <a:p>
            <a:fld id="{C66BC0D3-77F1-41D1-B9F8-4E2A09ABC6B8}" type="slidenum">
              <a:rPr lang="en-US"/>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bwMode="auto">
          <a:noFill/>
          <a:ln>
            <a:solidFill>
              <a:srgbClr val="000000"/>
            </a:solidFill>
            <a:miter lim="800000"/>
            <a:headEnd/>
            <a:tailEnd/>
          </a:ln>
        </p:spPr>
      </p:sp>
      <p:sp>
        <p:nvSpPr>
          <p:cNvPr id="3891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36868" name="Slide Number Placeholder 3"/>
          <p:cNvSpPr>
            <a:spLocks noGrp="1"/>
          </p:cNvSpPr>
          <p:nvPr>
            <p:ph type="sldNum" sz="quarter" idx="5"/>
          </p:nvPr>
        </p:nvSpPr>
        <p:spPr bwMode="auto">
          <a:ln>
            <a:miter lim="800000"/>
            <a:headEnd/>
            <a:tailEnd/>
          </a:ln>
        </p:spPr>
        <p:txBody>
          <a:bodyPr/>
          <a:lstStyle/>
          <a:p>
            <a:fld id="{B59E9C74-D13C-48F7-B516-7ECCEEBF3512}" type="slidenum">
              <a:rPr lang="en-US"/>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fld id="{3E47A6BA-5E5A-485E-BC86-E7F5C6D48023}" type="datetimeFigureOut">
              <a:rPr lang="en-US"/>
              <a:pPr/>
              <a:t>2/4/2010</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34791A44-210F-417A-803D-1487A91D4DEA}"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6EBD46D8-925C-42BC-A4EA-18EF325EA2CC}" type="datetimeFigureOut">
              <a:rPr lang="en-US"/>
              <a:pPr/>
              <a:t>2/4/2010</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EAC2CD98-2E8D-411F-8EA3-EBD10180EC11}"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6012B0CA-DC3B-4F42-ADBF-CC8431EF1720}" type="datetimeFigureOut">
              <a:rPr lang="en-US"/>
              <a:pPr/>
              <a:t>2/4/2010</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350273BC-FC81-440B-A1A2-BA537FEB6234}"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6DF4EB4D-F309-4043-A541-54B6E7DF45FF}" type="datetimeFigureOut">
              <a:rPr lang="en-US"/>
              <a:pPr/>
              <a:t>2/4/2010</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A57A6F62-44E9-45A5-A2B8-119CA1CB54E5}"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fld id="{B8359023-ABF4-4998-A196-11D01152CD1A}" type="datetimeFigureOut">
              <a:rPr lang="en-US"/>
              <a:pPr/>
              <a:t>2/4/2010</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23447B1C-F620-4D07-ABBC-22CBF2AA5CD3}"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fld id="{F49D587D-F6D9-45BF-8696-DAB41C9F19FA}" type="datetimeFigureOut">
              <a:rPr lang="en-US"/>
              <a:pPr/>
              <a:t>2/4/2010</a:t>
            </a:fld>
            <a:endParaRPr lang="en-US"/>
          </a:p>
        </p:txBody>
      </p:sp>
      <p:sp>
        <p:nvSpPr>
          <p:cNvPr id="6" name="Footer Placeholder 4"/>
          <p:cNvSpPr>
            <a:spLocks noGrp="1"/>
          </p:cNvSpPr>
          <p:nvPr>
            <p:ph type="ftr" sz="quarter" idx="11"/>
          </p:nvPr>
        </p:nvSpPr>
        <p:spPr/>
        <p:txBody>
          <a:bodyPr/>
          <a:lstStyle>
            <a:lvl1pPr>
              <a:defRPr/>
            </a:lvl1pPr>
          </a:lstStyle>
          <a:p>
            <a:endParaRPr lang="en-US"/>
          </a:p>
        </p:txBody>
      </p:sp>
      <p:sp>
        <p:nvSpPr>
          <p:cNvPr id="7" name="Slide Number Placeholder 5"/>
          <p:cNvSpPr>
            <a:spLocks noGrp="1"/>
          </p:cNvSpPr>
          <p:nvPr>
            <p:ph type="sldNum" sz="quarter" idx="12"/>
          </p:nvPr>
        </p:nvSpPr>
        <p:spPr/>
        <p:txBody>
          <a:bodyPr/>
          <a:lstStyle>
            <a:lvl1pPr>
              <a:defRPr/>
            </a:lvl1pPr>
          </a:lstStyle>
          <a:p>
            <a:fld id="{17A76D51-86CF-47E8-B323-8CC78970F9AB}"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fld id="{D6A9EA60-DEF3-4BC0-A21F-6823595990C7}" type="datetimeFigureOut">
              <a:rPr lang="en-US"/>
              <a:pPr/>
              <a:t>2/4/2010</a:t>
            </a:fld>
            <a:endParaRPr lang="en-US"/>
          </a:p>
        </p:txBody>
      </p:sp>
      <p:sp>
        <p:nvSpPr>
          <p:cNvPr id="8" name="Footer Placeholder 4"/>
          <p:cNvSpPr>
            <a:spLocks noGrp="1"/>
          </p:cNvSpPr>
          <p:nvPr>
            <p:ph type="ftr" sz="quarter" idx="11"/>
          </p:nvPr>
        </p:nvSpPr>
        <p:spPr/>
        <p:txBody>
          <a:bodyPr/>
          <a:lstStyle>
            <a:lvl1pPr>
              <a:defRPr/>
            </a:lvl1pPr>
          </a:lstStyle>
          <a:p>
            <a:endParaRPr lang="en-US"/>
          </a:p>
        </p:txBody>
      </p:sp>
      <p:sp>
        <p:nvSpPr>
          <p:cNvPr id="9" name="Slide Number Placeholder 5"/>
          <p:cNvSpPr>
            <a:spLocks noGrp="1"/>
          </p:cNvSpPr>
          <p:nvPr>
            <p:ph type="sldNum" sz="quarter" idx="12"/>
          </p:nvPr>
        </p:nvSpPr>
        <p:spPr/>
        <p:txBody>
          <a:bodyPr/>
          <a:lstStyle>
            <a:lvl1pPr>
              <a:defRPr/>
            </a:lvl1pPr>
          </a:lstStyle>
          <a:p>
            <a:fld id="{C3D6098C-1650-4E08-9F05-E8B61900507A}"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fld id="{2D6C7F1B-D82F-4700-AAE6-24E40379DF8F}" type="datetimeFigureOut">
              <a:rPr lang="en-US"/>
              <a:pPr/>
              <a:t>2/4/2010</a:t>
            </a:fld>
            <a:endParaRPr lang="en-US"/>
          </a:p>
        </p:txBody>
      </p:sp>
      <p:sp>
        <p:nvSpPr>
          <p:cNvPr id="4" name="Footer Placeholder 4"/>
          <p:cNvSpPr>
            <a:spLocks noGrp="1"/>
          </p:cNvSpPr>
          <p:nvPr>
            <p:ph type="ftr" sz="quarter" idx="11"/>
          </p:nvPr>
        </p:nvSpPr>
        <p:spPr/>
        <p:txBody>
          <a:bodyPr/>
          <a:lstStyle>
            <a:lvl1pPr>
              <a:defRPr/>
            </a:lvl1pPr>
          </a:lstStyle>
          <a:p>
            <a:endParaRPr lang="en-US"/>
          </a:p>
        </p:txBody>
      </p:sp>
      <p:sp>
        <p:nvSpPr>
          <p:cNvPr id="5" name="Slide Number Placeholder 5"/>
          <p:cNvSpPr>
            <a:spLocks noGrp="1"/>
          </p:cNvSpPr>
          <p:nvPr>
            <p:ph type="sldNum" sz="quarter" idx="12"/>
          </p:nvPr>
        </p:nvSpPr>
        <p:spPr/>
        <p:txBody>
          <a:bodyPr/>
          <a:lstStyle>
            <a:lvl1pPr>
              <a:defRPr/>
            </a:lvl1pPr>
          </a:lstStyle>
          <a:p>
            <a:fld id="{7FF7B1AA-8C16-4596-A926-39A493B4D8FE}"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fld id="{3891C343-6564-4BC9-8114-66A5AD363BCA}" type="datetimeFigureOut">
              <a:rPr lang="en-US"/>
              <a:pPr/>
              <a:t>2/4/2010</a:t>
            </a:fld>
            <a:endParaRPr lang="en-US"/>
          </a:p>
        </p:txBody>
      </p:sp>
      <p:sp>
        <p:nvSpPr>
          <p:cNvPr id="3" name="Footer Placeholder 4"/>
          <p:cNvSpPr>
            <a:spLocks noGrp="1"/>
          </p:cNvSpPr>
          <p:nvPr>
            <p:ph type="ftr" sz="quarter" idx="11"/>
          </p:nvPr>
        </p:nvSpPr>
        <p:spPr/>
        <p:txBody>
          <a:bodyPr/>
          <a:lstStyle>
            <a:lvl1pPr>
              <a:defRPr/>
            </a:lvl1pPr>
          </a:lstStyle>
          <a:p>
            <a:endParaRPr lang="en-US"/>
          </a:p>
        </p:txBody>
      </p:sp>
      <p:sp>
        <p:nvSpPr>
          <p:cNvPr id="4" name="Slide Number Placeholder 5"/>
          <p:cNvSpPr>
            <a:spLocks noGrp="1"/>
          </p:cNvSpPr>
          <p:nvPr>
            <p:ph type="sldNum" sz="quarter" idx="12"/>
          </p:nvPr>
        </p:nvSpPr>
        <p:spPr/>
        <p:txBody>
          <a:bodyPr/>
          <a:lstStyle>
            <a:lvl1pPr>
              <a:defRPr/>
            </a:lvl1pPr>
          </a:lstStyle>
          <a:p>
            <a:fld id="{237A7509-A009-4912-AE2B-AB542DC85CD9}"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fld id="{408A3325-F769-4115-819C-8F194531F45C}" type="datetimeFigureOut">
              <a:rPr lang="en-US"/>
              <a:pPr/>
              <a:t>2/4/2010</a:t>
            </a:fld>
            <a:endParaRPr lang="en-US"/>
          </a:p>
        </p:txBody>
      </p:sp>
      <p:sp>
        <p:nvSpPr>
          <p:cNvPr id="6" name="Footer Placeholder 4"/>
          <p:cNvSpPr>
            <a:spLocks noGrp="1"/>
          </p:cNvSpPr>
          <p:nvPr>
            <p:ph type="ftr" sz="quarter" idx="11"/>
          </p:nvPr>
        </p:nvSpPr>
        <p:spPr/>
        <p:txBody>
          <a:bodyPr/>
          <a:lstStyle>
            <a:lvl1pPr>
              <a:defRPr/>
            </a:lvl1pPr>
          </a:lstStyle>
          <a:p>
            <a:endParaRPr lang="en-US"/>
          </a:p>
        </p:txBody>
      </p:sp>
      <p:sp>
        <p:nvSpPr>
          <p:cNvPr id="7" name="Slide Number Placeholder 5"/>
          <p:cNvSpPr>
            <a:spLocks noGrp="1"/>
          </p:cNvSpPr>
          <p:nvPr>
            <p:ph type="sldNum" sz="quarter" idx="12"/>
          </p:nvPr>
        </p:nvSpPr>
        <p:spPr/>
        <p:txBody>
          <a:bodyPr/>
          <a:lstStyle>
            <a:lvl1pPr>
              <a:defRPr/>
            </a:lvl1pPr>
          </a:lstStyle>
          <a:p>
            <a:fld id="{5A283C8C-B425-44DA-A230-F53BF78041D1}"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fld id="{2CBBC205-11A6-46A8-8C1B-44C2DFA673E6}" type="datetimeFigureOut">
              <a:rPr lang="en-US"/>
              <a:pPr/>
              <a:t>2/4/2010</a:t>
            </a:fld>
            <a:endParaRPr lang="en-US"/>
          </a:p>
        </p:txBody>
      </p:sp>
      <p:sp>
        <p:nvSpPr>
          <p:cNvPr id="6" name="Footer Placeholder 4"/>
          <p:cNvSpPr>
            <a:spLocks noGrp="1"/>
          </p:cNvSpPr>
          <p:nvPr>
            <p:ph type="ftr" sz="quarter" idx="11"/>
          </p:nvPr>
        </p:nvSpPr>
        <p:spPr/>
        <p:txBody>
          <a:bodyPr/>
          <a:lstStyle>
            <a:lvl1pPr>
              <a:defRPr/>
            </a:lvl1pPr>
          </a:lstStyle>
          <a:p>
            <a:endParaRPr lang="en-US"/>
          </a:p>
        </p:txBody>
      </p:sp>
      <p:sp>
        <p:nvSpPr>
          <p:cNvPr id="7" name="Slide Number Placeholder 5"/>
          <p:cNvSpPr>
            <a:spLocks noGrp="1"/>
          </p:cNvSpPr>
          <p:nvPr>
            <p:ph type="sldNum" sz="quarter" idx="12"/>
          </p:nvPr>
        </p:nvSpPr>
        <p:spPr/>
        <p:txBody>
          <a:bodyPr/>
          <a:lstStyle>
            <a:lvl1pPr>
              <a:defRPr/>
            </a:lvl1pPr>
          </a:lstStyle>
          <a:p>
            <a:fld id="{6C6AD0D3-5BD9-4D1A-8A70-EBE5C2F747D2}"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defRPr sz="1200">
                <a:solidFill>
                  <a:srgbClr val="898989"/>
                </a:solidFill>
                <a:latin typeface="Calibri" pitchFamily="34" charset="0"/>
              </a:defRPr>
            </a:lvl1pPr>
          </a:lstStyle>
          <a:p>
            <a:fld id="{9471B908-DC5E-461D-A102-783AD5EB463C}" type="datetimeFigureOut">
              <a:rPr lang="en-US"/>
              <a:pPr/>
              <a:t>2/4/2010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wrap="square" lIns="91440" tIns="45720" rIns="91440" bIns="45720" numCol="1" anchor="ctr" anchorCtr="0" compatLnSpc="1">
            <a:prstTxWarp prst="textNoShape">
              <a:avLst/>
            </a:prstTxWarp>
          </a:bodyPr>
          <a:lstStyle>
            <a:lvl1pPr algn="ctr">
              <a:defRPr sz="1200">
                <a:solidFill>
                  <a:srgbClr val="898989"/>
                </a:solidFill>
                <a:latin typeface="Calibri" pitchFamily="34" charset="0"/>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latin typeface="Calibri" pitchFamily="34" charset="0"/>
              </a:defRPr>
            </a:lvl1pPr>
          </a:lstStyle>
          <a:p>
            <a:fld id="{ADDC909D-6C5B-4C8C-ADC3-29C7CDDDC871}"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5.wmf"/><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4.png"/><Relationship Id="rId5" Type="http://schemas.openxmlformats.org/officeDocument/2006/relationships/image" Target="../media/image3.jpeg"/><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0.xml"/><Relationship Id="rId1" Type="http://schemas.openxmlformats.org/officeDocument/2006/relationships/slideLayout" Target="../slideLayouts/slideLayout7.xml"/><Relationship Id="rId4" Type="http://schemas.openxmlformats.org/officeDocument/2006/relationships/image" Target="../media/image17.png"/></Relationships>
</file>

<file path=ppt/slides/_rels/slide11.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1.xml"/><Relationship Id="rId1" Type="http://schemas.openxmlformats.org/officeDocument/2006/relationships/slideLayout" Target="../slideLayouts/slideLayout7.xml"/><Relationship Id="rId4" Type="http://schemas.openxmlformats.org/officeDocument/2006/relationships/image" Target="../media/image19.jpeg"/></Relationships>
</file>

<file path=ppt/slides/_rels/slide1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2.xml"/><Relationship Id="rId1" Type="http://schemas.openxmlformats.org/officeDocument/2006/relationships/slideLayout" Target="../slideLayouts/slideLayout7.xml"/><Relationship Id="rId4" Type="http://schemas.openxmlformats.org/officeDocument/2006/relationships/hyperlink" Target="http://tign.org/uploads/482200RS_Parents_Handbook_09-10.pdf" TargetMode="External"/></Relationships>
</file>

<file path=ppt/slides/_rels/slide1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5.xml"/><Relationship Id="rId1" Type="http://schemas.openxmlformats.org/officeDocument/2006/relationships/slideLayout" Target="../slideLayouts/slideLayout7.xml"/><Relationship Id="rId4" Type="http://schemas.openxmlformats.org/officeDocument/2006/relationships/hyperlink" Target="http://www.tbsroslyn.org/lifelonglearning/moreh_derech.shtml" TargetMode="External"/></Relationships>
</file>

<file path=ppt/slides/_rels/slide1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6.xml"/><Relationship Id="rId1" Type="http://schemas.openxmlformats.org/officeDocument/2006/relationships/slideLayout" Target="../slideLayouts/slideLayout7.xml"/><Relationship Id="rId6" Type="http://schemas.openxmlformats.org/officeDocument/2006/relationships/image" Target="../media/image24.jpeg"/><Relationship Id="rId5" Type="http://schemas.openxmlformats.org/officeDocument/2006/relationships/image" Target="../media/image23.png"/><Relationship Id="rId4" Type="http://schemas.openxmlformats.org/officeDocument/2006/relationships/image" Target="../media/image22.jpeg"/></Relationships>
</file>

<file path=ppt/slides/_rels/slide17.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8.xml"/><Relationship Id="rId1" Type="http://schemas.openxmlformats.org/officeDocument/2006/relationships/slideLayout" Target="../slideLayouts/slideLayout7.xml"/><Relationship Id="rId4" Type="http://schemas.openxmlformats.org/officeDocument/2006/relationships/hyperlink" Target="http://shaaraytefilanyc.org/uploads/21838MASA_Summer_2009.pdf" TargetMode="External"/></Relationships>
</file>

<file path=ppt/slides/_rels/slide1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20.xml"/><Relationship Id="rId1" Type="http://schemas.openxmlformats.org/officeDocument/2006/relationships/slideLayout" Target="../slideLayouts/slideLayout7.xml"/><Relationship Id="rId4" Type="http://schemas.openxmlformats.org/officeDocument/2006/relationships/image" Target="../media/image19.jpeg"/></Relationships>
</file>

<file path=ppt/slides/_rels/slide21.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21.xml"/><Relationship Id="rId1" Type="http://schemas.openxmlformats.org/officeDocument/2006/relationships/slideLayout" Target="../slideLayouts/slideLayout7.xml"/><Relationship Id="rId4" Type="http://schemas.openxmlformats.org/officeDocument/2006/relationships/hyperlink" Target="http://www.templeisraelcenter.org/activities_events/family_programming.php" TargetMode="External"/></Relationships>
</file>

<file path=ppt/slides/_rels/slide2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25.xml"/><Relationship Id="rId1" Type="http://schemas.openxmlformats.org/officeDocument/2006/relationships/slideLayout" Target="../slideLayouts/slideLayout7.xml"/><Relationship Id="rId4" Type="http://schemas.openxmlformats.org/officeDocument/2006/relationships/image" Target="../media/image31.jpeg"/></Relationships>
</file>

<file path=ppt/slides/_rels/slide26.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notesSlide" Target="../notesSlides/notesSlide27.xml"/><Relationship Id="rId1" Type="http://schemas.openxmlformats.org/officeDocument/2006/relationships/slideLayout" Target="../slideLayouts/slideLayout7.xml"/><Relationship Id="rId5" Type="http://schemas.openxmlformats.org/officeDocument/2006/relationships/image" Target="../media/image34.jpeg"/><Relationship Id="rId4" Type="http://schemas.openxmlformats.org/officeDocument/2006/relationships/hyperlink" Target="mailto:weissmanc@bjeny.org"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8" Type="http://schemas.openxmlformats.org/officeDocument/2006/relationships/image" Target="../media/image14.jpeg"/><Relationship Id="rId3" Type="http://schemas.openxmlformats.org/officeDocument/2006/relationships/image" Target="../media/image9.jpeg"/><Relationship Id="rId7" Type="http://schemas.openxmlformats.org/officeDocument/2006/relationships/image" Target="../media/image13.jpeg"/><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image" Target="../media/image12.jpeg"/><Relationship Id="rId5" Type="http://schemas.openxmlformats.org/officeDocument/2006/relationships/image" Target="../media/image11.jpeg"/><Relationship Id="rId4" Type="http://schemas.openxmlformats.org/officeDocument/2006/relationships/image" Target="../media/image10.jpeg"/></Relationships>
</file>

<file path=ppt/slides/_rels/slide8.xml.rels><?xml version="1.0" encoding="UTF-8" standalone="yes"?>
<Relationships xmlns="http://schemas.openxmlformats.org/package/2006/relationships"><Relationship Id="rId3" Type="http://schemas.openxmlformats.org/officeDocument/2006/relationships/hyperlink" Target="http://www.lookstein.org/online_journal.php?id=245" TargetMode="External"/><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Freeform 2"/>
          <p:cNvSpPr>
            <a:spLocks/>
          </p:cNvSpPr>
          <p:nvPr/>
        </p:nvSpPr>
        <p:spPr bwMode="auto">
          <a:xfrm rot="10800000">
            <a:off x="0" y="0"/>
            <a:ext cx="9144000" cy="2438400"/>
          </a:xfrm>
          <a:custGeom>
            <a:avLst/>
            <a:gdLst>
              <a:gd name="T0" fmla="*/ 7220261 w 1098"/>
              <a:gd name="T1" fmla="*/ 2006108 h 361"/>
              <a:gd name="T2" fmla="*/ 9144000 w 1098"/>
              <a:gd name="T3" fmla="*/ 1904789 h 361"/>
              <a:gd name="T4" fmla="*/ 9144000 w 1098"/>
              <a:gd name="T5" fmla="*/ 2438400 h 361"/>
              <a:gd name="T6" fmla="*/ 0 w 1098"/>
              <a:gd name="T7" fmla="*/ 2438400 h 361"/>
              <a:gd name="T8" fmla="*/ 0 w 1098"/>
              <a:gd name="T9" fmla="*/ 0 h 361"/>
              <a:gd name="T10" fmla="*/ 7220261 w 1098"/>
              <a:gd name="T11" fmla="*/ 2006108 h 361"/>
              <a:gd name="T12" fmla="*/ 0 60000 65536"/>
              <a:gd name="T13" fmla="*/ 0 60000 65536"/>
              <a:gd name="T14" fmla="*/ 0 60000 65536"/>
              <a:gd name="T15" fmla="*/ 0 60000 65536"/>
              <a:gd name="T16" fmla="*/ 0 60000 65536"/>
              <a:gd name="T17" fmla="*/ 0 60000 65536"/>
              <a:gd name="T18" fmla="*/ 0 w 1098"/>
              <a:gd name="T19" fmla="*/ 0 h 361"/>
              <a:gd name="T20" fmla="*/ 1098 w 1098"/>
              <a:gd name="T21" fmla="*/ 361 h 361"/>
            </a:gdLst>
            <a:ahLst/>
            <a:cxnLst>
              <a:cxn ang="T12">
                <a:pos x="T0" y="T1"/>
              </a:cxn>
              <a:cxn ang="T13">
                <a:pos x="T2" y="T3"/>
              </a:cxn>
              <a:cxn ang="T14">
                <a:pos x="T4" y="T5"/>
              </a:cxn>
              <a:cxn ang="T15">
                <a:pos x="T6" y="T7"/>
              </a:cxn>
              <a:cxn ang="T16">
                <a:pos x="T8" y="T9"/>
              </a:cxn>
              <a:cxn ang="T17">
                <a:pos x="T10" y="T11"/>
              </a:cxn>
            </a:cxnLst>
            <a:rect l="T18" t="T19" r="T20" b="T21"/>
            <a:pathLst>
              <a:path w="1098" h="361">
                <a:moveTo>
                  <a:pt x="867" y="297"/>
                </a:moveTo>
                <a:cubicBezTo>
                  <a:pt x="946" y="297"/>
                  <a:pt x="1024" y="292"/>
                  <a:pt x="1098" y="282"/>
                </a:cubicBezTo>
                <a:cubicBezTo>
                  <a:pt x="1098" y="361"/>
                  <a:pt x="1098" y="361"/>
                  <a:pt x="1098" y="361"/>
                </a:cubicBezTo>
                <a:cubicBezTo>
                  <a:pt x="0" y="361"/>
                  <a:pt x="0" y="361"/>
                  <a:pt x="0" y="361"/>
                </a:cubicBezTo>
                <a:cubicBezTo>
                  <a:pt x="0" y="0"/>
                  <a:pt x="0" y="0"/>
                  <a:pt x="0" y="0"/>
                </a:cubicBezTo>
                <a:cubicBezTo>
                  <a:pt x="133" y="174"/>
                  <a:pt x="471" y="297"/>
                  <a:pt x="867" y="297"/>
                </a:cubicBezTo>
                <a:close/>
              </a:path>
            </a:pathLst>
          </a:custGeom>
          <a:solidFill>
            <a:srgbClr val="F6D16F"/>
          </a:solidFill>
          <a:ln w="9525">
            <a:noFill/>
            <a:round/>
            <a:headEnd/>
            <a:tailEnd/>
          </a:ln>
        </p:spPr>
        <p:txBody>
          <a:bodyPr/>
          <a:lstStyle/>
          <a:p>
            <a:endParaRPr lang="en-US"/>
          </a:p>
        </p:txBody>
      </p:sp>
      <p:sp>
        <p:nvSpPr>
          <p:cNvPr id="2051" name="Freeform 3"/>
          <p:cNvSpPr>
            <a:spLocks noChangeAspect="1"/>
          </p:cNvSpPr>
          <p:nvPr/>
        </p:nvSpPr>
        <p:spPr bwMode="auto">
          <a:xfrm rot="10800000">
            <a:off x="0" y="3886200"/>
            <a:ext cx="9144000" cy="3048000"/>
          </a:xfrm>
          <a:custGeom>
            <a:avLst/>
            <a:gdLst>
              <a:gd name="T0" fmla="*/ 9144000 w 1066"/>
              <a:gd name="T1" fmla="*/ 556204 h 274"/>
              <a:gd name="T2" fmla="*/ 9144000 w 1066"/>
              <a:gd name="T3" fmla="*/ 0 h 274"/>
              <a:gd name="T4" fmla="*/ 0 w 1066"/>
              <a:gd name="T5" fmla="*/ 0 h 274"/>
              <a:gd name="T6" fmla="*/ 0 w 1066"/>
              <a:gd name="T7" fmla="*/ 3048000 h 274"/>
              <a:gd name="T8" fmla="*/ 7308336 w 1066"/>
              <a:gd name="T9" fmla="*/ 433839 h 274"/>
              <a:gd name="T10" fmla="*/ 9144000 w 1066"/>
              <a:gd name="T11" fmla="*/ 556204 h 274"/>
              <a:gd name="T12" fmla="*/ 0 60000 65536"/>
              <a:gd name="T13" fmla="*/ 0 60000 65536"/>
              <a:gd name="T14" fmla="*/ 0 60000 65536"/>
              <a:gd name="T15" fmla="*/ 0 60000 65536"/>
              <a:gd name="T16" fmla="*/ 0 60000 65536"/>
              <a:gd name="T17" fmla="*/ 0 60000 65536"/>
              <a:gd name="T18" fmla="*/ 0 w 1066"/>
              <a:gd name="T19" fmla="*/ 0 h 274"/>
              <a:gd name="T20" fmla="*/ 1066 w 1066"/>
              <a:gd name="T21" fmla="*/ 274 h 274"/>
            </a:gdLst>
            <a:ahLst/>
            <a:cxnLst>
              <a:cxn ang="T12">
                <a:pos x="T0" y="T1"/>
              </a:cxn>
              <a:cxn ang="T13">
                <a:pos x="T2" y="T3"/>
              </a:cxn>
              <a:cxn ang="T14">
                <a:pos x="T4" y="T5"/>
              </a:cxn>
              <a:cxn ang="T15">
                <a:pos x="T6" y="T7"/>
              </a:cxn>
              <a:cxn ang="T16">
                <a:pos x="T8" y="T9"/>
              </a:cxn>
              <a:cxn ang="T17">
                <a:pos x="T10" y="T11"/>
              </a:cxn>
            </a:cxnLst>
            <a:rect l="T18" t="T19" r="T20" b="T21"/>
            <a:pathLst>
              <a:path w="1066" h="274">
                <a:moveTo>
                  <a:pt x="1066" y="50"/>
                </a:moveTo>
                <a:cubicBezTo>
                  <a:pt x="1066" y="0"/>
                  <a:pt x="1066" y="0"/>
                  <a:pt x="1066" y="0"/>
                </a:cubicBezTo>
                <a:cubicBezTo>
                  <a:pt x="0" y="0"/>
                  <a:pt x="0" y="0"/>
                  <a:pt x="0" y="0"/>
                </a:cubicBezTo>
                <a:cubicBezTo>
                  <a:pt x="0" y="274"/>
                  <a:pt x="0" y="274"/>
                  <a:pt x="0" y="274"/>
                </a:cubicBezTo>
                <a:cubicBezTo>
                  <a:pt x="177" y="133"/>
                  <a:pt x="492" y="39"/>
                  <a:pt x="852" y="39"/>
                </a:cubicBezTo>
                <a:cubicBezTo>
                  <a:pt x="925" y="39"/>
                  <a:pt x="997" y="43"/>
                  <a:pt x="1066" y="50"/>
                </a:cubicBezTo>
                <a:close/>
              </a:path>
            </a:pathLst>
          </a:custGeom>
          <a:solidFill>
            <a:srgbClr val="70859F"/>
          </a:solidFill>
          <a:ln w="9525">
            <a:noFill/>
            <a:round/>
            <a:headEnd/>
            <a:tailEnd/>
          </a:ln>
        </p:spPr>
        <p:txBody>
          <a:bodyPr/>
          <a:lstStyle/>
          <a:p>
            <a:endParaRPr lang="en-US"/>
          </a:p>
        </p:txBody>
      </p:sp>
      <p:sp>
        <p:nvSpPr>
          <p:cNvPr id="2052" name="Text Box 4"/>
          <p:cNvSpPr txBox="1">
            <a:spLocks noChangeArrowheads="1"/>
          </p:cNvSpPr>
          <p:nvPr/>
        </p:nvSpPr>
        <p:spPr bwMode="auto">
          <a:xfrm>
            <a:off x="2895600" y="533400"/>
            <a:ext cx="2514600" cy="762000"/>
          </a:xfrm>
          <a:prstGeom prst="rect">
            <a:avLst/>
          </a:prstGeom>
          <a:noFill/>
          <a:ln w="9525" algn="in">
            <a:noFill/>
            <a:miter lim="800000"/>
            <a:headEnd/>
            <a:tailEnd/>
          </a:ln>
        </p:spPr>
        <p:txBody>
          <a:bodyPr lIns="36576" tIns="36576" rIns="36576" bIns="36576"/>
          <a:lstStyle/>
          <a:p>
            <a:r>
              <a:rPr lang="en-US" sz="5000" b="1">
                <a:solidFill>
                  <a:srgbClr val="70859F"/>
                </a:solidFill>
                <a:cs typeface="Arial" pitchFamily="34" charset="0"/>
              </a:rPr>
              <a:t>L</a:t>
            </a:r>
            <a:r>
              <a:rPr lang="en-US" sz="5000" b="1">
                <a:solidFill>
                  <a:srgbClr val="ADC091"/>
                </a:solidFill>
                <a:cs typeface="Arial" pitchFamily="34" charset="0"/>
              </a:rPr>
              <a:t>O</a:t>
            </a:r>
            <a:r>
              <a:rPr lang="en-US" sz="5000" b="1">
                <a:solidFill>
                  <a:srgbClr val="F8D26F"/>
                </a:solidFill>
                <a:cs typeface="Arial" pitchFamily="34" charset="0"/>
              </a:rPr>
              <a:t>M</a:t>
            </a:r>
            <a:r>
              <a:rPr lang="en-US" sz="5000" b="1">
                <a:solidFill>
                  <a:srgbClr val="E7DFEA"/>
                </a:solidFill>
                <a:cs typeface="Arial" pitchFamily="34" charset="0"/>
              </a:rPr>
              <a:t>E</a:t>
            </a:r>
            <a:r>
              <a:rPr lang="en-US" sz="5000" b="1">
                <a:solidFill>
                  <a:srgbClr val="70859F"/>
                </a:solidFill>
                <a:cs typeface="Arial" pitchFamily="34" charset="0"/>
              </a:rPr>
              <a:t>D</a:t>
            </a:r>
            <a:endParaRPr lang="en-US" sz="5000">
              <a:solidFill>
                <a:srgbClr val="70859F"/>
              </a:solidFill>
              <a:cs typeface="Arial" pitchFamily="34" charset="0"/>
            </a:endParaRPr>
          </a:p>
        </p:txBody>
      </p:sp>
      <p:pic>
        <p:nvPicPr>
          <p:cNvPr id="2053" name="Picture 5" descr="lomed white gif"/>
          <p:cNvPicPr>
            <a:picLocks noChangeAspect="1" noChangeArrowheads="1"/>
          </p:cNvPicPr>
          <p:nvPr/>
        </p:nvPicPr>
        <p:blipFill>
          <a:blip r:embed="rId3" cstate="print"/>
          <a:srcRect r="50000" b="61539"/>
          <a:stretch>
            <a:fillRect/>
          </a:stretch>
        </p:blipFill>
        <p:spPr bwMode="auto">
          <a:xfrm>
            <a:off x="7848600" y="0"/>
            <a:ext cx="1133475" cy="709613"/>
          </a:xfrm>
          <a:prstGeom prst="rect">
            <a:avLst/>
          </a:prstGeom>
          <a:noFill/>
          <a:ln w="9525" algn="in">
            <a:noFill/>
            <a:miter lim="800000"/>
            <a:headEnd/>
            <a:tailEnd/>
          </a:ln>
        </p:spPr>
      </p:pic>
      <p:sp>
        <p:nvSpPr>
          <p:cNvPr id="6" name="TextBox 5"/>
          <p:cNvSpPr txBox="1"/>
          <p:nvPr/>
        </p:nvSpPr>
        <p:spPr>
          <a:xfrm>
            <a:off x="685800" y="1600200"/>
            <a:ext cx="7086600" cy="1754188"/>
          </a:xfrm>
          <a:prstGeom prst="rect">
            <a:avLst/>
          </a:prstGeom>
          <a:noFill/>
        </p:spPr>
        <p:txBody>
          <a:bodyPr>
            <a:spAutoFit/>
          </a:bodyPr>
          <a:lstStyle/>
          <a:p>
            <a:pPr algn="ctr" fontAlgn="auto">
              <a:spcBef>
                <a:spcPts val="0"/>
              </a:spcBef>
              <a:spcAft>
                <a:spcPts val="0"/>
              </a:spcAft>
              <a:defRPr/>
            </a:pPr>
            <a:r>
              <a:rPr lang="en-US" sz="3000" b="1" spc="300" dirty="0">
                <a:latin typeface="Balloon Bd BT" pitchFamily="66" charset="0"/>
              </a:rPr>
              <a:t>School </a:t>
            </a:r>
            <a:r>
              <a:rPr lang="en-US" sz="3000" b="1" i="1" spc="300" dirty="0">
                <a:latin typeface="Balloon Bd BT" pitchFamily="66" charset="0"/>
              </a:rPr>
              <a:t>Alone</a:t>
            </a:r>
            <a:r>
              <a:rPr lang="en-US" sz="3000" b="1" spc="300" dirty="0">
                <a:latin typeface="Balloon Bd BT" pitchFamily="66" charset="0"/>
              </a:rPr>
              <a:t> </a:t>
            </a:r>
          </a:p>
          <a:p>
            <a:pPr algn="ctr" fontAlgn="auto">
              <a:spcBef>
                <a:spcPts val="0"/>
              </a:spcBef>
              <a:spcAft>
                <a:spcPts val="0"/>
              </a:spcAft>
              <a:defRPr/>
            </a:pPr>
            <a:r>
              <a:rPr lang="en-US" sz="3000" b="1" spc="300" dirty="0">
                <a:latin typeface="Balloon Bd BT" pitchFamily="66" charset="0"/>
              </a:rPr>
              <a:t>Can’t Cut It</a:t>
            </a:r>
          </a:p>
          <a:p>
            <a:pPr algn="ctr" fontAlgn="auto">
              <a:spcBef>
                <a:spcPts val="0"/>
              </a:spcBef>
              <a:spcAft>
                <a:spcPts val="0"/>
              </a:spcAft>
              <a:defRPr/>
            </a:pPr>
            <a:r>
              <a:rPr lang="en-US" sz="2400" b="1" dirty="0">
                <a:solidFill>
                  <a:srgbClr val="ADC091"/>
                </a:solidFill>
                <a:latin typeface="Balloon Bd BT" pitchFamily="66" charset="0"/>
              </a:rPr>
              <a:t>So The Coalition of Innovating Congregations </a:t>
            </a:r>
            <a:br>
              <a:rPr lang="en-US" sz="2400" b="1" dirty="0">
                <a:solidFill>
                  <a:srgbClr val="ADC091"/>
                </a:solidFill>
                <a:latin typeface="Balloon Bd BT" pitchFamily="66" charset="0"/>
              </a:rPr>
            </a:br>
            <a:r>
              <a:rPr lang="en-US" sz="2400" b="1" dirty="0">
                <a:solidFill>
                  <a:srgbClr val="ADC091"/>
                </a:solidFill>
                <a:latin typeface="Balloon Bd BT" pitchFamily="66" charset="0"/>
              </a:rPr>
              <a:t>Are Creating</a:t>
            </a:r>
          </a:p>
        </p:txBody>
      </p:sp>
      <p:pic>
        <p:nvPicPr>
          <p:cNvPr id="2055" name="Picture 6" descr="BJENY-SAJES logo"/>
          <p:cNvPicPr>
            <a:picLocks noChangeAspect="1" noChangeArrowheads="1"/>
          </p:cNvPicPr>
          <p:nvPr/>
        </p:nvPicPr>
        <p:blipFill>
          <a:blip r:embed="rId4" cstate="print"/>
          <a:srcRect/>
          <a:stretch>
            <a:fillRect/>
          </a:stretch>
        </p:blipFill>
        <p:spPr bwMode="auto">
          <a:xfrm>
            <a:off x="381000" y="6553200"/>
            <a:ext cx="914400" cy="304800"/>
          </a:xfrm>
          <a:prstGeom prst="rect">
            <a:avLst/>
          </a:prstGeom>
          <a:noFill/>
          <a:ln w="9525" algn="in">
            <a:noFill/>
            <a:miter lim="800000"/>
            <a:headEnd/>
            <a:tailEnd/>
          </a:ln>
        </p:spPr>
      </p:pic>
      <p:pic>
        <p:nvPicPr>
          <p:cNvPr id="2056" name="Picture 7" descr="Re-Imagine Logo 2"/>
          <p:cNvPicPr>
            <a:picLocks noChangeAspect="1" noChangeArrowheads="1"/>
          </p:cNvPicPr>
          <p:nvPr/>
        </p:nvPicPr>
        <p:blipFill>
          <a:blip r:embed="rId5" cstate="print"/>
          <a:srcRect/>
          <a:stretch>
            <a:fillRect/>
          </a:stretch>
        </p:blipFill>
        <p:spPr bwMode="auto">
          <a:xfrm>
            <a:off x="4572000" y="6477000"/>
            <a:ext cx="1314450" cy="258763"/>
          </a:xfrm>
          <a:prstGeom prst="rect">
            <a:avLst/>
          </a:prstGeom>
          <a:noFill/>
          <a:ln w="9525" algn="in">
            <a:noFill/>
            <a:miter lim="800000"/>
            <a:headEnd/>
            <a:tailEnd/>
          </a:ln>
        </p:spPr>
      </p:pic>
      <p:pic>
        <p:nvPicPr>
          <p:cNvPr id="2057" name="Picture 8" descr="Leadership top cropped"/>
          <p:cNvPicPr>
            <a:picLocks noChangeAspect="1" noChangeArrowheads="1"/>
          </p:cNvPicPr>
          <p:nvPr/>
        </p:nvPicPr>
        <p:blipFill>
          <a:blip r:embed="rId6" cstate="print"/>
          <a:srcRect/>
          <a:stretch>
            <a:fillRect/>
          </a:stretch>
        </p:blipFill>
        <p:spPr bwMode="auto">
          <a:xfrm>
            <a:off x="7010400" y="6324600"/>
            <a:ext cx="1943100" cy="415925"/>
          </a:xfrm>
          <a:prstGeom prst="rect">
            <a:avLst/>
          </a:prstGeom>
          <a:noFill/>
          <a:ln w="9525">
            <a:noFill/>
            <a:miter lim="800000"/>
            <a:headEnd/>
            <a:tailEnd/>
          </a:ln>
        </p:spPr>
      </p:pic>
      <p:pic>
        <p:nvPicPr>
          <p:cNvPr id="2058" name="Picture 9"/>
          <p:cNvPicPr>
            <a:picLocks noChangeAspect="1" noChangeArrowheads="1"/>
          </p:cNvPicPr>
          <p:nvPr/>
        </p:nvPicPr>
        <p:blipFill>
          <a:blip r:embed="rId7" cstate="print"/>
          <a:srcRect/>
          <a:stretch>
            <a:fillRect/>
          </a:stretch>
        </p:blipFill>
        <p:spPr bwMode="auto">
          <a:xfrm>
            <a:off x="2667000" y="6518275"/>
            <a:ext cx="685800" cy="339725"/>
          </a:xfrm>
          <a:prstGeom prst="rect">
            <a:avLst/>
          </a:prstGeom>
          <a:noFill/>
          <a:ln w="9525">
            <a:noFill/>
            <a:miter lim="800000"/>
            <a:headEnd/>
            <a:tailEnd/>
          </a:ln>
        </p:spPr>
      </p:pic>
      <p:sp>
        <p:nvSpPr>
          <p:cNvPr id="2059" name="TextBox 11"/>
          <p:cNvSpPr txBox="1">
            <a:spLocks noChangeArrowheads="1"/>
          </p:cNvSpPr>
          <p:nvPr/>
        </p:nvSpPr>
        <p:spPr bwMode="auto">
          <a:xfrm>
            <a:off x="1741488" y="4289425"/>
            <a:ext cx="5410200" cy="461963"/>
          </a:xfrm>
          <a:prstGeom prst="rect">
            <a:avLst/>
          </a:prstGeom>
          <a:noFill/>
          <a:ln w="9525">
            <a:noFill/>
            <a:miter lim="800000"/>
            <a:headEnd/>
            <a:tailEnd/>
          </a:ln>
        </p:spPr>
        <p:txBody>
          <a:bodyPr>
            <a:spAutoFit/>
          </a:bodyPr>
          <a:lstStyle/>
          <a:p>
            <a:pPr algn="ctr"/>
            <a:r>
              <a:rPr lang="en-US" sz="2400" b="1">
                <a:latin typeface="Balloon Bd BT" pitchFamily="66" charset="0"/>
              </a:rPr>
              <a:t>What’s your next bold step for 2010-2011?</a:t>
            </a:r>
          </a:p>
        </p:txBody>
      </p:sp>
      <p:sp>
        <p:nvSpPr>
          <p:cNvPr id="14" name="Rectangle 13"/>
          <p:cNvSpPr/>
          <p:nvPr/>
        </p:nvSpPr>
        <p:spPr>
          <a:xfrm>
            <a:off x="914400" y="3352800"/>
            <a:ext cx="6705600" cy="847130"/>
          </a:xfrm>
          <a:prstGeom prst="rect">
            <a:avLst/>
          </a:prstGeom>
          <a:noFill/>
        </p:spPr>
        <p:txBody>
          <a:bodyPr wrap="none">
            <a:prstTxWarp prst="textWave1">
              <a:avLst/>
            </a:prstTxWarp>
            <a:spAutoFit/>
          </a:bodyPr>
          <a:lstStyle/>
          <a:p>
            <a:pPr algn="ctr" fontAlgn="auto">
              <a:spcBef>
                <a:spcPts val="0"/>
              </a:spcBef>
              <a:spcAft>
                <a:spcPts val="0"/>
              </a:spcAft>
              <a:defRPr/>
            </a:pPr>
            <a:r>
              <a:rPr lang="en-US" sz="2500" b="1" i="1" dirty="0">
                <a:solidFill>
                  <a:srgbClr val="70859F"/>
                </a:solidFill>
                <a:effectLst>
                  <a:outerShdw blurRad="60007" dist="310007" dir="7680000" sy="30000" kx="1300200" algn="ctr" rotWithShape="0">
                    <a:prstClr val="black">
                      <a:alpha val="32000"/>
                    </a:prstClr>
                  </a:outerShdw>
                </a:effectLst>
                <a:latin typeface="Aldine401 BT" pitchFamily="18" charset="0"/>
              </a:rPr>
              <a:t>21st Century Models for Jewish Learning</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Freeform 2"/>
          <p:cNvSpPr>
            <a:spLocks/>
          </p:cNvSpPr>
          <p:nvPr/>
        </p:nvSpPr>
        <p:spPr bwMode="auto">
          <a:xfrm rot="10800000">
            <a:off x="0" y="0"/>
            <a:ext cx="9144000" cy="2438400"/>
          </a:xfrm>
          <a:custGeom>
            <a:avLst/>
            <a:gdLst>
              <a:gd name="T0" fmla="*/ 7220261 w 1098"/>
              <a:gd name="T1" fmla="*/ 2006108 h 361"/>
              <a:gd name="T2" fmla="*/ 9144000 w 1098"/>
              <a:gd name="T3" fmla="*/ 1904789 h 361"/>
              <a:gd name="T4" fmla="*/ 9144000 w 1098"/>
              <a:gd name="T5" fmla="*/ 2438400 h 361"/>
              <a:gd name="T6" fmla="*/ 0 w 1098"/>
              <a:gd name="T7" fmla="*/ 2438400 h 361"/>
              <a:gd name="T8" fmla="*/ 0 w 1098"/>
              <a:gd name="T9" fmla="*/ 0 h 361"/>
              <a:gd name="T10" fmla="*/ 7220261 w 1098"/>
              <a:gd name="T11" fmla="*/ 2006108 h 361"/>
              <a:gd name="T12" fmla="*/ 0 60000 65536"/>
              <a:gd name="T13" fmla="*/ 0 60000 65536"/>
              <a:gd name="T14" fmla="*/ 0 60000 65536"/>
              <a:gd name="T15" fmla="*/ 0 60000 65536"/>
              <a:gd name="T16" fmla="*/ 0 60000 65536"/>
              <a:gd name="T17" fmla="*/ 0 60000 65536"/>
              <a:gd name="T18" fmla="*/ 0 w 1098"/>
              <a:gd name="T19" fmla="*/ 0 h 361"/>
              <a:gd name="T20" fmla="*/ 1098 w 1098"/>
              <a:gd name="T21" fmla="*/ 361 h 361"/>
            </a:gdLst>
            <a:ahLst/>
            <a:cxnLst>
              <a:cxn ang="T12">
                <a:pos x="T0" y="T1"/>
              </a:cxn>
              <a:cxn ang="T13">
                <a:pos x="T2" y="T3"/>
              </a:cxn>
              <a:cxn ang="T14">
                <a:pos x="T4" y="T5"/>
              </a:cxn>
              <a:cxn ang="T15">
                <a:pos x="T6" y="T7"/>
              </a:cxn>
              <a:cxn ang="T16">
                <a:pos x="T8" y="T9"/>
              </a:cxn>
              <a:cxn ang="T17">
                <a:pos x="T10" y="T11"/>
              </a:cxn>
            </a:cxnLst>
            <a:rect l="T18" t="T19" r="T20" b="T21"/>
            <a:pathLst>
              <a:path w="1098" h="361">
                <a:moveTo>
                  <a:pt x="867" y="297"/>
                </a:moveTo>
                <a:cubicBezTo>
                  <a:pt x="946" y="297"/>
                  <a:pt x="1024" y="292"/>
                  <a:pt x="1098" y="282"/>
                </a:cubicBezTo>
                <a:cubicBezTo>
                  <a:pt x="1098" y="361"/>
                  <a:pt x="1098" y="361"/>
                  <a:pt x="1098" y="361"/>
                </a:cubicBezTo>
                <a:cubicBezTo>
                  <a:pt x="0" y="361"/>
                  <a:pt x="0" y="361"/>
                  <a:pt x="0" y="361"/>
                </a:cubicBezTo>
                <a:cubicBezTo>
                  <a:pt x="0" y="0"/>
                  <a:pt x="0" y="0"/>
                  <a:pt x="0" y="0"/>
                </a:cubicBezTo>
                <a:cubicBezTo>
                  <a:pt x="133" y="174"/>
                  <a:pt x="471" y="297"/>
                  <a:pt x="867" y="297"/>
                </a:cubicBezTo>
                <a:close/>
              </a:path>
            </a:pathLst>
          </a:custGeom>
          <a:solidFill>
            <a:srgbClr val="F6D16F"/>
          </a:solidFill>
          <a:ln w="9525">
            <a:noFill/>
            <a:round/>
            <a:headEnd/>
            <a:tailEnd/>
          </a:ln>
        </p:spPr>
        <p:txBody>
          <a:bodyPr/>
          <a:lstStyle/>
          <a:p>
            <a:endParaRPr lang="en-US"/>
          </a:p>
        </p:txBody>
      </p:sp>
      <p:sp>
        <p:nvSpPr>
          <p:cNvPr id="11267" name="Freeform 3"/>
          <p:cNvSpPr>
            <a:spLocks noChangeAspect="1"/>
          </p:cNvSpPr>
          <p:nvPr/>
        </p:nvSpPr>
        <p:spPr bwMode="auto">
          <a:xfrm rot="10800000">
            <a:off x="0" y="4343400"/>
            <a:ext cx="9144000" cy="2590800"/>
          </a:xfrm>
          <a:custGeom>
            <a:avLst/>
            <a:gdLst>
              <a:gd name="T0" fmla="*/ 9144000 w 1066"/>
              <a:gd name="T1" fmla="*/ 472774 h 274"/>
              <a:gd name="T2" fmla="*/ 9144000 w 1066"/>
              <a:gd name="T3" fmla="*/ 0 h 274"/>
              <a:gd name="T4" fmla="*/ 0 w 1066"/>
              <a:gd name="T5" fmla="*/ 0 h 274"/>
              <a:gd name="T6" fmla="*/ 0 w 1066"/>
              <a:gd name="T7" fmla="*/ 2590800 h 274"/>
              <a:gd name="T8" fmla="*/ 7308336 w 1066"/>
              <a:gd name="T9" fmla="*/ 368763 h 274"/>
              <a:gd name="T10" fmla="*/ 9144000 w 1066"/>
              <a:gd name="T11" fmla="*/ 472774 h 274"/>
              <a:gd name="T12" fmla="*/ 0 60000 65536"/>
              <a:gd name="T13" fmla="*/ 0 60000 65536"/>
              <a:gd name="T14" fmla="*/ 0 60000 65536"/>
              <a:gd name="T15" fmla="*/ 0 60000 65536"/>
              <a:gd name="T16" fmla="*/ 0 60000 65536"/>
              <a:gd name="T17" fmla="*/ 0 60000 65536"/>
              <a:gd name="T18" fmla="*/ 0 w 1066"/>
              <a:gd name="T19" fmla="*/ 0 h 274"/>
              <a:gd name="T20" fmla="*/ 1066 w 1066"/>
              <a:gd name="T21" fmla="*/ 274 h 274"/>
            </a:gdLst>
            <a:ahLst/>
            <a:cxnLst>
              <a:cxn ang="T12">
                <a:pos x="T0" y="T1"/>
              </a:cxn>
              <a:cxn ang="T13">
                <a:pos x="T2" y="T3"/>
              </a:cxn>
              <a:cxn ang="T14">
                <a:pos x="T4" y="T5"/>
              </a:cxn>
              <a:cxn ang="T15">
                <a:pos x="T6" y="T7"/>
              </a:cxn>
              <a:cxn ang="T16">
                <a:pos x="T8" y="T9"/>
              </a:cxn>
              <a:cxn ang="T17">
                <a:pos x="T10" y="T11"/>
              </a:cxn>
            </a:cxnLst>
            <a:rect l="T18" t="T19" r="T20" b="T21"/>
            <a:pathLst>
              <a:path w="1066" h="274">
                <a:moveTo>
                  <a:pt x="1066" y="50"/>
                </a:moveTo>
                <a:cubicBezTo>
                  <a:pt x="1066" y="0"/>
                  <a:pt x="1066" y="0"/>
                  <a:pt x="1066" y="0"/>
                </a:cubicBezTo>
                <a:cubicBezTo>
                  <a:pt x="0" y="0"/>
                  <a:pt x="0" y="0"/>
                  <a:pt x="0" y="0"/>
                </a:cubicBezTo>
                <a:cubicBezTo>
                  <a:pt x="0" y="274"/>
                  <a:pt x="0" y="274"/>
                  <a:pt x="0" y="274"/>
                </a:cubicBezTo>
                <a:cubicBezTo>
                  <a:pt x="177" y="133"/>
                  <a:pt x="492" y="39"/>
                  <a:pt x="852" y="39"/>
                </a:cubicBezTo>
                <a:cubicBezTo>
                  <a:pt x="925" y="39"/>
                  <a:pt x="997" y="43"/>
                  <a:pt x="1066" y="50"/>
                </a:cubicBezTo>
                <a:close/>
              </a:path>
            </a:pathLst>
          </a:custGeom>
          <a:solidFill>
            <a:srgbClr val="70859F"/>
          </a:solidFill>
          <a:ln w="9525">
            <a:noFill/>
            <a:round/>
            <a:headEnd/>
            <a:tailEnd/>
          </a:ln>
        </p:spPr>
        <p:txBody>
          <a:bodyPr/>
          <a:lstStyle/>
          <a:p>
            <a:endParaRPr lang="en-US"/>
          </a:p>
        </p:txBody>
      </p:sp>
      <p:sp>
        <p:nvSpPr>
          <p:cNvPr id="11268" name="TextBox 3"/>
          <p:cNvSpPr txBox="1">
            <a:spLocks noChangeArrowheads="1"/>
          </p:cNvSpPr>
          <p:nvPr/>
        </p:nvSpPr>
        <p:spPr bwMode="auto">
          <a:xfrm>
            <a:off x="6629400" y="6096000"/>
            <a:ext cx="2133600" cy="307975"/>
          </a:xfrm>
          <a:prstGeom prst="rect">
            <a:avLst/>
          </a:prstGeom>
          <a:noFill/>
          <a:ln w="9525">
            <a:noFill/>
            <a:miter lim="800000"/>
            <a:headEnd/>
            <a:tailEnd/>
          </a:ln>
        </p:spPr>
        <p:txBody>
          <a:bodyPr>
            <a:spAutoFit/>
          </a:bodyPr>
          <a:lstStyle/>
          <a:p>
            <a:pPr algn="r"/>
            <a:r>
              <a:rPr lang="en-US" sz="1400">
                <a:latin typeface="Calibri" pitchFamily="34" charset="0"/>
              </a:rPr>
              <a:t>School Can’t Cut It</a:t>
            </a:r>
          </a:p>
        </p:txBody>
      </p:sp>
      <p:pic>
        <p:nvPicPr>
          <p:cNvPr id="11269" name="Picture 2" descr="http://blogs.pcworld.com/phoneconnection/archives/two%20people%20talking.gif"/>
          <p:cNvPicPr>
            <a:picLocks noChangeAspect="1" noChangeArrowheads="1"/>
          </p:cNvPicPr>
          <p:nvPr/>
        </p:nvPicPr>
        <p:blipFill>
          <a:blip r:embed="rId3" cstate="print"/>
          <a:srcRect/>
          <a:stretch>
            <a:fillRect/>
          </a:stretch>
        </p:blipFill>
        <p:spPr bwMode="auto">
          <a:xfrm>
            <a:off x="3505200" y="2133600"/>
            <a:ext cx="1066800" cy="915988"/>
          </a:xfrm>
          <a:prstGeom prst="rect">
            <a:avLst/>
          </a:prstGeom>
          <a:noFill/>
          <a:ln w="9525">
            <a:noFill/>
            <a:miter lim="800000"/>
            <a:headEnd/>
            <a:tailEnd/>
          </a:ln>
        </p:spPr>
      </p:pic>
      <p:sp>
        <p:nvSpPr>
          <p:cNvPr id="11270" name="Rectangle 1"/>
          <p:cNvSpPr>
            <a:spLocks noChangeArrowheads="1"/>
          </p:cNvSpPr>
          <p:nvPr/>
        </p:nvSpPr>
        <p:spPr bwMode="auto">
          <a:xfrm>
            <a:off x="914400" y="914400"/>
            <a:ext cx="6400800" cy="1016000"/>
          </a:xfrm>
          <a:prstGeom prst="rect">
            <a:avLst/>
          </a:prstGeom>
          <a:noFill/>
          <a:ln w="9525">
            <a:noFill/>
            <a:miter lim="800000"/>
            <a:headEnd/>
            <a:tailEnd/>
          </a:ln>
        </p:spPr>
        <p:txBody>
          <a:bodyPr anchor="ctr">
            <a:spAutoFit/>
          </a:bodyPr>
          <a:lstStyle/>
          <a:p>
            <a:pPr algn="ctr"/>
            <a:r>
              <a:rPr lang="en-US" sz="3000" dirty="0">
                <a:latin typeface="Balloon Bd BT" pitchFamily="66" charset="0"/>
                <a:ea typeface="Times New Roman" pitchFamily="18" charset="0"/>
                <a:cs typeface="Arial" pitchFamily="34" charset="0"/>
              </a:rPr>
              <a:t>Can’t Cut It </a:t>
            </a:r>
            <a:r>
              <a:rPr lang="en-US" sz="3000" dirty="0" smtClean="0">
                <a:latin typeface="Balloon Bd BT" pitchFamily="66" charset="0"/>
                <a:ea typeface="Times New Roman" pitchFamily="18" charset="0"/>
                <a:cs typeface="Arial" pitchFamily="34" charset="0"/>
              </a:rPr>
              <a:t>Without </a:t>
            </a:r>
            <a:r>
              <a:rPr lang="en-US" sz="3000" dirty="0">
                <a:latin typeface="Balloon Bd BT" pitchFamily="66" charset="0"/>
                <a:ea typeface="Times New Roman" pitchFamily="18" charset="0"/>
                <a:cs typeface="Arial" pitchFamily="34" charset="0"/>
              </a:rPr>
              <a:t>T</a:t>
            </a:r>
            <a:r>
              <a:rPr lang="en-US" sz="3000" dirty="0" smtClean="0">
                <a:latin typeface="Balloon Bd BT" pitchFamily="66" charset="0"/>
                <a:ea typeface="Times New Roman" pitchFamily="18" charset="0"/>
                <a:cs typeface="Arial" pitchFamily="34" charset="0"/>
              </a:rPr>
              <a:t>he </a:t>
            </a:r>
            <a:r>
              <a:rPr lang="en-US" sz="3000" dirty="0">
                <a:latin typeface="Balloon Bd BT" pitchFamily="66" charset="0"/>
                <a:ea typeface="Times New Roman" pitchFamily="18" charset="0"/>
                <a:cs typeface="Arial" pitchFamily="34" charset="0"/>
              </a:rPr>
              <a:t>F</a:t>
            </a:r>
            <a:r>
              <a:rPr lang="en-US" sz="3000" dirty="0" smtClean="0">
                <a:latin typeface="Balloon Bd BT" pitchFamily="66" charset="0"/>
                <a:ea typeface="Times New Roman" pitchFamily="18" charset="0"/>
                <a:cs typeface="Arial" pitchFamily="34" charset="0"/>
              </a:rPr>
              <a:t>amily</a:t>
            </a:r>
            <a:endParaRPr lang="en-US" sz="3000" dirty="0">
              <a:latin typeface="Balloon Bd BT" pitchFamily="66" charset="0"/>
              <a:ea typeface="Times New Roman" pitchFamily="18" charset="0"/>
              <a:cs typeface="Arial" pitchFamily="34" charset="0"/>
            </a:endParaRPr>
          </a:p>
          <a:p>
            <a:pPr algn="ctr"/>
            <a:r>
              <a:rPr lang="en-US" sz="3000" dirty="0">
                <a:latin typeface="Balloon Bd BT" pitchFamily="66" charset="0"/>
                <a:ea typeface="Times New Roman" pitchFamily="18" charset="0"/>
                <a:cs typeface="Arial" pitchFamily="34" charset="0"/>
              </a:rPr>
              <a:t>Nu, and </a:t>
            </a:r>
            <a:r>
              <a:rPr lang="en-US" sz="3000" dirty="0" smtClean="0">
                <a:latin typeface="Balloon Bd BT" pitchFamily="66" charset="0"/>
                <a:ea typeface="Times New Roman" pitchFamily="18" charset="0"/>
                <a:cs typeface="Arial" pitchFamily="34" charset="0"/>
              </a:rPr>
              <a:t>Y</a:t>
            </a:r>
            <a:r>
              <a:rPr lang="en-US" sz="3000" dirty="0" smtClean="0">
                <a:latin typeface="Balloon Bd BT" pitchFamily="66" charset="0"/>
                <a:ea typeface="Times New Roman" pitchFamily="18" charset="0"/>
                <a:cs typeface="Arial" pitchFamily="34" charset="0"/>
              </a:rPr>
              <a:t>ou</a:t>
            </a:r>
            <a:r>
              <a:rPr lang="en-US" sz="3000" dirty="0">
                <a:latin typeface="Balloon Bd BT" pitchFamily="66" charset="0"/>
                <a:ea typeface="Times New Roman" pitchFamily="18" charset="0"/>
                <a:cs typeface="Arial" pitchFamily="34" charset="0"/>
              </a:rPr>
              <a:t>?</a:t>
            </a:r>
          </a:p>
        </p:txBody>
      </p:sp>
      <p:sp>
        <p:nvSpPr>
          <p:cNvPr id="7" name="TextBox 6"/>
          <p:cNvSpPr txBox="1">
            <a:spLocks noChangeArrowheads="1"/>
          </p:cNvSpPr>
          <p:nvPr/>
        </p:nvSpPr>
        <p:spPr bwMode="auto">
          <a:xfrm>
            <a:off x="1752600" y="3200400"/>
            <a:ext cx="6248400" cy="369888"/>
          </a:xfrm>
          <a:prstGeom prst="rect">
            <a:avLst/>
          </a:prstGeom>
          <a:noFill/>
          <a:ln w="9525">
            <a:noFill/>
            <a:miter lim="800000"/>
            <a:headEnd/>
            <a:tailEnd/>
          </a:ln>
        </p:spPr>
        <p:txBody>
          <a:bodyPr>
            <a:spAutoFit/>
          </a:bodyPr>
          <a:lstStyle/>
          <a:p>
            <a:r>
              <a:rPr lang="en-US">
                <a:latin typeface="Calibri" pitchFamily="34" charset="0"/>
              </a:rPr>
              <a:t>Name one way that you are overcoming barriers.</a:t>
            </a:r>
          </a:p>
        </p:txBody>
      </p:sp>
      <p:pic>
        <p:nvPicPr>
          <p:cNvPr id="11272" name="Picture 4" descr="http://www.alumni.hbs.edu/bulletin/2000/october/img/silent.gif"/>
          <p:cNvPicPr>
            <a:picLocks noChangeAspect="1" noChangeArrowheads="1"/>
          </p:cNvPicPr>
          <p:nvPr/>
        </p:nvPicPr>
        <p:blipFill>
          <a:blip r:embed="rId4" cstate="print"/>
          <a:srcRect/>
          <a:stretch>
            <a:fillRect/>
          </a:stretch>
        </p:blipFill>
        <p:spPr bwMode="auto">
          <a:xfrm>
            <a:off x="3276600" y="4495800"/>
            <a:ext cx="1665288" cy="1219200"/>
          </a:xfrm>
          <a:prstGeom prst="rect">
            <a:avLst/>
          </a:prstGeom>
          <a:noFill/>
          <a:ln w="9525">
            <a:noFill/>
            <a:miter lim="800000"/>
            <a:headEnd/>
            <a:tailEnd/>
          </a:ln>
        </p:spPr>
      </p:pic>
      <p:sp>
        <p:nvSpPr>
          <p:cNvPr id="9" name="TextBox 8"/>
          <p:cNvSpPr txBox="1">
            <a:spLocks noChangeArrowheads="1"/>
          </p:cNvSpPr>
          <p:nvPr/>
        </p:nvSpPr>
        <p:spPr bwMode="auto">
          <a:xfrm>
            <a:off x="1752600" y="3657600"/>
            <a:ext cx="5715000" cy="369888"/>
          </a:xfrm>
          <a:prstGeom prst="rect">
            <a:avLst/>
          </a:prstGeom>
          <a:noFill/>
          <a:ln w="9525">
            <a:noFill/>
            <a:miter lim="800000"/>
            <a:headEnd/>
            <a:tailEnd/>
          </a:ln>
        </p:spPr>
        <p:txBody>
          <a:bodyPr>
            <a:spAutoFit/>
          </a:bodyPr>
          <a:lstStyle/>
          <a:p>
            <a:r>
              <a:rPr lang="en-US">
                <a:latin typeface="Calibri" pitchFamily="34" charset="0"/>
              </a:rPr>
              <a:t>Name one way that you engage families regularly.</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20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300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5" descr="http://www.aclibrary.org/eventkeeper/Graphics/CTV/book_open-3.jpg"/>
          <p:cNvPicPr>
            <a:picLocks noChangeAspect="1" noChangeArrowheads="1"/>
          </p:cNvPicPr>
          <p:nvPr/>
        </p:nvPicPr>
        <p:blipFill>
          <a:blip r:embed="rId3" cstate="print"/>
          <a:srcRect b="15190"/>
          <a:stretch>
            <a:fillRect/>
          </a:stretch>
        </p:blipFill>
        <p:spPr bwMode="auto">
          <a:xfrm rot="-268751">
            <a:off x="550863" y="1268413"/>
            <a:ext cx="7285037" cy="4648200"/>
          </a:xfrm>
          <a:prstGeom prst="rect">
            <a:avLst/>
          </a:prstGeom>
          <a:noFill/>
          <a:ln w="9525">
            <a:noFill/>
            <a:miter lim="800000"/>
            <a:headEnd/>
            <a:tailEnd/>
          </a:ln>
        </p:spPr>
      </p:pic>
      <p:sp>
        <p:nvSpPr>
          <p:cNvPr id="12291" name="Freeform 3"/>
          <p:cNvSpPr>
            <a:spLocks noChangeAspect="1"/>
          </p:cNvSpPr>
          <p:nvPr/>
        </p:nvSpPr>
        <p:spPr bwMode="auto">
          <a:xfrm rot="10800000">
            <a:off x="0" y="4343400"/>
            <a:ext cx="9144000" cy="2590800"/>
          </a:xfrm>
          <a:custGeom>
            <a:avLst/>
            <a:gdLst>
              <a:gd name="T0" fmla="*/ 9144000 w 1066"/>
              <a:gd name="T1" fmla="*/ 472774 h 274"/>
              <a:gd name="T2" fmla="*/ 9144000 w 1066"/>
              <a:gd name="T3" fmla="*/ 0 h 274"/>
              <a:gd name="T4" fmla="*/ 0 w 1066"/>
              <a:gd name="T5" fmla="*/ 0 h 274"/>
              <a:gd name="T6" fmla="*/ 0 w 1066"/>
              <a:gd name="T7" fmla="*/ 2590800 h 274"/>
              <a:gd name="T8" fmla="*/ 7308336 w 1066"/>
              <a:gd name="T9" fmla="*/ 368763 h 274"/>
              <a:gd name="T10" fmla="*/ 9144000 w 1066"/>
              <a:gd name="T11" fmla="*/ 472774 h 274"/>
              <a:gd name="T12" fmla="*/ 0 60000 65536"/>
              <a:gd name="T13" fmla="*/ 0 60000 65536"/>
              <a:gd name="T14" fmla="*/ 0 60000 65536"/>
              <a:gd name="T15" fmla="*/ 0 60000 65536"/>
              <a:gd name="T16" fmla="*/ 0 60000 65536"/>
              <a:gd name="T17" fmla="*/ 0 60000 65536"/>
              <a:gd name="T18" fmla="*/ 0 w 1066"/>
              <a:gd name="T19" fmla="*/ 0 h 274"/>
              <a:gd name="T20" fmla="*/ 1066 w 1066"/>
              <a:gd name="T21" fmla="*/ 274 h 274"/>
            </a:gdLst>
            <a:ahLst/>
            <a:cxnLst>
              <a:cxn ang="T12">
                <a:pos x="T0" y="T1"/>
              </a:cxn>
              <a:cxn ang="T13">
                <a:pos x="T2" y="T3"/>
              </a:cxn>
              <a:cxn ang="T14">
                <a:pos x="T4" y="T5"/>
              </a:cxn>
              <a:cxn ang="T15">
                <a:pos x="T6" y="T7"/>
              </a:cxn>
              <a:cxn ang="T16">
                <a:pos x="T8" y="T9"/>
              </a:cxn>
              <a:cxn ang="T17">
                <a:pos x="T10" y="T11"/>
              </a:cxn>
            </a:cxnLst>
            <a:rect l="T18" t="T19" r="T20" b="T21"/>
            <a:pathLst>
              <a:path w="1066" h="274">
                <a:moveTo>
                  <a:pt x="1066" y="50"/>
                </a:moveTo>
                <a:cubicBezTo>
                  <a:pt x="1066" y="0"/>
                  <a:pt x="1066" y="0"/>
                  <a:pt x="1066" y="0"/>
                </a:cubicBezTo>
                <a:cubicBezTo>
                  <a:pt x="0" y="0"/>
                  <a:pt x="0" y="0"/>
                  <a:pt x="0" y="0"/>
                </a:cubicBezTo>
                <a:cubicBezTo>
                  <a:pt x="0" y="274"/>
                  <a:pt x="0" y="274"/>
                  <a:pt x="0" y="274"/>
                </a:cubicBezTo>
                <a:cubicBezTo>
                  <a:pt x="177" y="133"/>
                  <a:pt x="492" y="39"/>
                  <a:pt x="852" y="39"/>
                </a:cubicBezTo>
                <a:cubicBezTo>
                  <a:pt x="925" y="39"/>
                  <a:pt x="997" y="43"/>
                  <a:pt x="1066" y="50"/>
                </a:cubicBezTo>
                <a:close/>
              </a:path>
            </a:pathLst>
          </a:custGeom>
          <a:solidFill>
            <a:srgbClr val="70859F"/>
          </a:solidFill>
          <a:ln w="9525">
            <a:noFill/>
            <a:round/>
            <a:headEnd/>
            <a:tailEnd/>
          </a:ln>
        </p:spPr>
        <p:txBody>
          <a:bodyPr/>
          <a:lstStyle/>
          <a:p>
            <a:endParaRPr lang="en-US"/>
          </a:p>
        </p:txBody>
      </p:sp>
      <p:sp>
        <p:nvSpPr>
          <p:cNvPr id="12292" name="Freeform 2"/>
          <p:cNvSpPr>
            <a:spLocks/>
          </p:cNvSpPr>
          <p:nvPr/>
        </p:nvSpPr>
        <p:spPr bwMode="auto">
          <a:xfrm rot="10800000">
            <a:off x="0" y="0"/>
            <a:ext cx="9144000" cy="2438400"/>
          </a:xfrm>
          <a:custGeom>
            <a:avLst/>
            <a:gdLst>
              <a:gd name="T0" fmla="*/ 7220261 w 1098"/>
              <a:gd name="T1" fmla="*/ 2006108 h 361"/>
              <a:gd name="T2" fmla="*/ 9144000 w 1098"/>
              <a:gd name="T3" fmla="*/ 1904789 h 361"/>
              <a:gd name="T4" fmla="*/ 9144000 w 1098"/>
              <a:gd name="T5" fmla="*/ 2438400 h 361"/>
              <a:gd name="T6" fmla="*/ 0 w 1098"/>
              <a:gd name="T7" fmla="*/ 2438400 h 361"/>
              <a:gd name="T8" fmla="*/ 0 w 1098"/>
              <a:gd name="T9" fmla="*/ 0 h 361"/>
              <a:gd name="T10" fmla="*/ 7220261 w 1098"/>
              <a:gd name="T11" fmla="*/ 2006108 h 361"/>
              <a:gd name="T12" fmla="*/ 0 60000 65536"/>
              <a:gd name="T13" fmla="*/ 0 60000 65536"/>
              <a:gd name="T14" fmla="*/ 0 60000 65536"/>
              <a:gd name="T15" fmla="*/ 0 60000 65536"/>
              <a:gd name="T16" fmla="*/ 0 60000 65536"/>
              <a:gd name="T17" fmla="*/ 0 60000 65536"/>
              <a:gd name="T18" fmla="*/ 0 w 1098"/>
              <a:gd name="T19" fmla="*/ 0 h 361"/>
              <a:gd name="T20" fmla="*/ 1098 w 1098"/>
              <a:gd name="T21" fmla="*/ 361 h 361"/>
            </a:gdLst>
            <a:ahLst/>
            <a:cxnLst>
              <a:cxn ang="T12">
                <a:pos x="T0" y="T1"/>
              </a:cxn>
              <a:cxn ang="T13">
                <a:pos x="T2" y="T3"/>
              </a:cxn>
              <a:cxn ang="T14">
                <a:pos x="T4" y="T5"/>
              </a:cxn>
              <a:cxn ang="T15">
                <a:pos x="T6" y="T7"/>
              </a:cxn>
              <a:cxn ang="T16">
                <a:pos x="T8" y="T9"/>
              </a:cxn>
              <a:cxn ang="T17">
                <a:pos x="T10" y="T11"/>
              </a:cxn>
            </a:cxnLst>
            <a:rect l="T18" t="T19" r="T20" b="T21"/>
            <a:pathLst>
              <a:path w="1098" h="361">
                <a:moveTo>
                  <a:pt x="867" y="297"/>
                </a:moveTo>
                <a:cubicBezTo>
                  <a:pt x="946" y="297"/>
                  <a:pt x="1024" y="292"/>
                  <a:pt x="1098" y="282"/>
                </a:cubicBezTo>
                <a:cubicBezTo>
                  <a:pt x="1098" y="361"/>
                  <a:pt x="1098" y="361"/>
                  <a:pt x="1098" y="361"/>
                </a:cubicBezTo>
                <a:cubicBezTo>
                  <a:pt x="0" y="361"/>
                  <a:pt x="0" y="361"/>
                  <a:pt x="0" y="361"/>
                </a:cubicBezTo>
                <a:cubicBezTo>
                  <a:pt x="0" y="0"/>
                  <a:pt x="0" y="0"/>
                  <a:pt x="0" y="0"/>
                </a:cubicBezTo>
                <a:cubicBezTo>
                  <a:pt x="133" y="174"/>
                  <a:pt x="471" y="297"/>
                  <a:pt x="867" y="297"/>
                </a:cubicBezTo>
                <a:close/>
              </a:path>
            </a:pathLst>
          </a:custGeom>
          <a:solidFill>
            <a:srgbClr val="F6D16F"/>
          </a:solidFill>
          <a:ln w="9525">
            <a:noFill/>
            <a:round/>
            <a:headEnd/>
            <a:tailEnd/>
          </a:ln>
        </p:spPr>
        <p:txBody>
          <a:bodyPr/>
          <a:lstStyle/>
          <a:p>
            <a:endParaRPr lang="en-US"/>
          </a:p>
        </p:txBody>
      </p:sp>
      <p:sp>
        <p:nvSpPr>
          <p:cNvPr id="12293" name="Rectangle 1"/>
          <p:cNvSpPr>
            <a:spLocks noChangeArrowheads="1"/>
          </p:cNvSpPr>
          <p:nvPr/>
        </p:nvSpPr>
        <p:spPr bwMode="auto">
          <a:xfrm>
            <a:off x="0" y="152400"/>
            <a:ext cx="6477000" cy="1016000"/>
          </a:xfrm>
          <a:prstGeom prst="rect">
            <a:avLst/>
          </a:prstGeom>
          <a:noFill/>
          <a:ln w="9525">
            <a:noFill/>
            <a:miter lim="800000"/>
            <a:headEnd/>
            <a:tailEnd/>
          </a:ln>
        </p:spPr>
        <p:txBody>
          <a:bodyPr anchor="ctr">
            <a:spAutoFit/>
          </a:bodyPr>
          <a:lstStyle/>
          <a:p>
            <a:pPr algn="ctr"/>
            <a:r>
              <a:rPr lang="en-US" sz="3000" dirty="0">
                <a:latin typeface="Balloon Bd BT" pitchFamily="66" charset="0"/>
                <a:ea typeface="Times New Roman" pitchFamily="18" charset="0"/>
                <a:cs typeface="Arial" pitchFamily="34" charset="0"/>
              </a:rPr>
              <a:t>21</a:t>
            </a:r>
            <a:r>
              <a:rPr lang="en-US" sz="3000" baseline="30000" dirty="0">
                <a:latin typeface="Balloon Bd BT" pitchFamily="66" charset="0"/>
                <a:ea typeface="Times New Roman" pitchFamily="18" charset="0"/>
                <a:cs typeface="Arial" pitchFamily="34" charset="0"/>
              </a:rPr>
              <a:t>st</a:t>
            </a:r>
            <a:r>
              <a:rPr lang="en-US" sz="3000" dirty="0">
                <a:latin typeface="Balloon Bd BT" pitchFamily="66" charset="0"/>
                <a:ea typeface="Times New Roman" pitchFamily="18" charset="0"/>
                <a:cs typeface="Arial" pitchFamily="34" charset="0"/>
              </a:rPr>
              <a:t> Century Models: </a:t>
            </a:r>
          </a:p>
          <a:p>
            <a:pPr algn="ctr"/>
            <a:r>
              <a:rPr lang="en-US" sz="3000" dirty="0">
                <a:latin typeface="Balloon Bd BT" pitchFamily="66" charset="0"/>
                <a:ea typeface="Times New Roman" pitchFamily="18" charset="0"/>
                <a:cs typeface="Arial" pitchFamily="34" charset="0"/>
              </a:rPr>
              <a:t>Can’t Cut it </a:t>
            </a:r>
            <a:r>
              <a:rPr lang="en-US" sz="3000" dirty="0" smtClean="0">
                <a:latin typeface="Balloon Bd BT" pitchFamily="66" charset="0"/>
                <a:ea typeface="Times New Roman" pitchFamily="18" charset="0"/>
                <a:cs typeface="Arial" pitchFamily="34" charset="0"/>
              </a:rPr>
              <a:t>Without </a:t>
            </a:r>
            <a:r>
              <a:rPr lang="en-US" sz="3000" dirty="0">
                <a:latin typeface="Balloon Bd BT" pitchFamily="66" charset="0"/>
                <a:ea typeface="Times New Roman" pitchFamily="18" charset="0"/>
                <a:cs typeface="Arial" pitchFamily="34" charset="0"/>
              </a:rPr>
              <a:t>Jewish Living </a:t>
            </a:r>
          </a:p>
        </p:txBody>
      </p:sp>
      <p:pic>
        <p:nvPicPr>
          <p:cNvPr id="12294" name="Picture 3" descr="http://cs.wheatoncollege.edu/lmichaud/img/clipart/research.jpg"/>
          <p:cNvPicPr>
            <a:picLocks noChangeAspect="1" noChangeArrowheads="1"/>
          </p:cNvPicPr>
          <p:nvPr/>
        </p:nvPicPr>
        <p:blipFill>
          <a:blip r:embed="rId4" cstate="print"/>
          <a:srcRect/>
          <a:stretch>
            <a:fillRect/>
          </a:stretch>
        </p:blipFill>
        <p:spPr bwMode="auto">
          <a:xfrm>
            <a:off x="8382000" y="0"/>
            <a:ext cx="762000" cy="930275"/>
          </a:xfrm>
          <a:prstGeom prst="rect">
            <a:avLst/>
          </a:prstGeom>
          <a:noFill/>
          <a:ln w="9525">
            <a:noFill/>
            <a:miter lim="800000"/>
            <a:headEnd/>
            <a:tailEnd/>
          </a:ln>
        </p:spPr>
      </p:pic>
      <p:sp>
        <p:nvSpPr>
          <p:cNvPr id="12295" name="TextBox 7"/>
          <p:cNvSpPr txBox="1">
            <a:spLocks noChangeArrowheads="1"/>
          </p:cNvSpPr>
          <p:nvPr/>
        </p:nvSpPr>
        <p:spPr bwMode="auto">
          <a:xfrm rot="-249741">
            <a:off x="1497013" y="1838325"/>
            <a:ext cx="2489200" cy="3540125"/>
          </a:xfrm>
          <a:prstGeom prst="rect">
            <a:avLst/>
          </a:prstGeom>
          <a:noFill/>
          <a:ln w="9525">
            <a:noFill/>
            <a:miter lim="800000"/>
            <a:headEnd/>
            <a:tailEnd/>
          </a:ln>
        </p:spPr>
        <p:txBody>
          <a:bodyPr>
            <a:spAutoFit/>
          </a:bodyPr>
          <a:lstStyle/>
          <a:p>
            <a:r>
              <a:rPr lang="en-US" sz="1600">
                <a:latin typeface="Calibri" pitchFamily="34" charset="0"/>
              </a:rPr>
              <a:t>“</a:t>
            </a:r>
            <a:r>
              <a:rPr lang="en-US" sz="1600" b="1">
                <a:latin typeface="Calibri" pitchFamily="34" charset="0"/>
              </a:rPr>
              <a:t>Meaning</a:t>
            </a:r>
            <a:r>
              <a:rPr lang="en-US" sz="1600">
                <a:latin typeface="Calibri" pitchFamily="34" charset="0"/>
              </a:rPr>
              <a:t> is a product of </a:t>
            </a:r>
            <a:r>
              <a:rPr lang="en-US" sz="1600" b="1">
                <a:latin typeface="Calibri" pitchFamily="34" charset="0"/>
              </a:rPr>
              <a:t>activity</a:t>
            </a:r>
            <a:r>
              <a:rPr lang="en-US" sz="1600">
                <a:latin typeface="Calibri" pitchFamily="34" charset="0"/>
              </a:rPr>
              <a:t> and </a:t>
            </a:r>
            <a:r>
              <a:rPr lang="en-US" sz="1600" b="1">
                <a:latin typeface="Calibri" pitchFamily="34" charset="0"/>
              </a:rPr>
              <a:t>the context and culture in </a:t>
            </a:r>
            <a:r>
              <a:rPr lang="en-US" sz="1600">
                <a:latin typeface="Calibri" pitchFamily="34" charset="0"/>
              </a:rPr>
              <a:t>which that activity occurs. Knowledge is not, as traditional conceptions of learning assume, a set of mental abstractions that can be acquired and then applied in practice. Rather, </a:t>
            </a:r>
            <a:r>
              <a:rPr lang="en-US" sz="1600" b="1">
                <a:latin typeface="Calibri" pitchFamily="34" charset="0"/>
              </a:rPr>
              <a:t>meaning results from cognitive and social activity that is intended </a:t>
            </a:r>
            <a:br>
              <a:rPr lang="en-US" sz="1600" b="1">
                <a:latin typeface="Calibri" pitchFamily="34" charset="0"/>
              </a:rPr>
            </a:br>
            <a:r>
              <a:rPr lang="en-US" sz="1600" b="1">
                <a:latin typeface="Calibri" pitchFamily="34" charset="0"/>
              </a:rPr>
              <a:t>to fulfill a purpose…</a:t>
            </a:r>
            <a:r>
              <a:rPr lang="en-US" sz="1600">
                <a:latin typeface="Calibri" pitchFamily="34" charset="0"/>
              </a:rPr>
              <a:t>” </a:t>
            </a:r>
          </a:p>
        </p:txBody>
      </p:sp>
      <p:sp>
        <p:nvSpPr>
          <p:cNvPr id="12296" name="Rectangle 8"/>
          <p:cNvSpPr>
            <a:spLocks noChangeArrowheads="1"/>
          </p:cNvSpPr>
          <p:nvPr/>
        </p:nvSpPr>
        <p:spPr bwMode="auto">
          <a:xfrm rot="-290406">
            <a:off x="4391025" y="1624013"/>
            <a:ext cx="2514600" cy="3048000"/>
          </a:xfrm>
          <a:prstGeom prst="rect">
            <a:avLst/>
          </a:prstGeom>
          <a:noFill/>
          <a:ln w="9525">
            <a:noFill/>
            <a:miter lim="800000"/>
            <a:headEnd/>
            <a:tailEnd/>
          </a:ln>
        </p:spPr>
        <p:txBody>
          <a:bodyPr>
            <a:spAutoFit/>
          </a:bodyPr>
          <a:lstStyle/>
          <a:p>
            <a:r>
              <a:rPr lang="en-US" sz="1600">
                <a:latin typeface="Calibri" pitchFamily="34" charset="0"/>
              </a:rPr>
              <a:t>“… </a:t>
            </a:r>
            <a:r>
              <a:rPr lang="en-US" sz="1600" b="1">
                <a:latin typeface="Calibri" pitchFamily="34" charset="0"/>
              </a:rPr>
              <a:t>Meaning accrues from authentic activity</a:t>
            </a:r>
            <a:r>
              <a:rPr lang="en-US" sz="1600">
                <a:latin typeface="Calibri" pitchFamily="34" charset="0"/>
              </a:rPr>
              <a:t>, that is constructing and using knowledge to </a:t>
            </a:r>
            <a:r>
              <a:rPr lang="en-US" sz="1600" b="1">
                <a:latin typeface="Calibri" pitchFamily="34" charset="0"/>
              </a:rPr>
              <a:t>fulfill some purpose</a:t>
            </a:r>
            <a:r>
              <a:rPr lang="en-US" sz="1600">
                <a:latin typeface="Calibri" pitchFamily="34" charset="0"/>
              </a:rPr>
              <a:t>…an authentic goal can only be understood through use in some </a:t>
            </a:r>
            <a:r>
              <a:rPr lang="en-US" sz="1600" b="1">
                <a:latin typeface="Calibri" pitchFamily="34" charset="0"/>
              </a:rPr>
              <a:t>authentic activity </a:t>
            </a:r>
            <a:r>
              <a:rPr lang="en-US" sz="1600">
                <a:latin typeface="Calibri" pitchFamily="34" charset="0"/>
              </a:rPr>
              <a:t>which changes users view of the world by adopting a belief system of the culture in which it used.”</a:t>
            </a:r>
          </a:p>
        </p:txBody>
      </p:sp>
      <p:sp>
        <p:nvSpPr>
          <p:cNvPr id="12297" name="Rectangle 10"/>
          <p:cNvSpPr>
            <a:spLocks noChangeArrowheads="1"/>
          </p:cNvSpPr>
          <p:nvPr/>
        </p:nvSpPr>
        <p:spPr bwMode="auto">
          <a:xfrm rot="-210556">
            <a:off x="2349500" y="5283200"/>
            <a:ext cx="5048250" cy="277813"/>
          </a:xfrm>
          <a:prstGeom prst="rect">
            <a:avLst/>
          </a:prstGeom>
          <a:noFill/>
          <a:ln w="9525">
            <a:noFill/>
            <a:miter lim="800000"/>
            <a:headEnd/>
            <a:tailEnd/>
          </a:ln>
        </p:spPr>
        <p:txBody>
          <a:bodyPr>
            <a:spAutoFit/>
          </a:bodyPr>
          <a:lstStyle/>
          <a:p>
            <a:pPr algn="r"/>
            <a:r>
              <a:rPr lang="en-US" sz="1200" i="1">
                <a:latin typeface="Calibri" pitchFamily="34" charset="0"/>
              </a:rPr>
              <a:t>Good Ideas to Foment Educational Revolution, </a:t>
            </a:r>
            <a:r>
              <a:rPr lang="en-US" sz="1200">
                <a:latin typeface="Calibri" pitchFamily="34" charset="0"/>
              </a:rPr>
              <a:t>Carr, Jonnassen, Litzinger, Marra</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5" descr="http://symphony.lotus.com/software/lotus/symphony/gallery.nsf/GalleryByDate/29E562D0544288D98525759600343CC8/$File/Computer-Laptop-Black.png"/>
          <p:cNvPicPr>
            <a:picLocks noChangeAspect="1" noChangeArrowheads="1"/>
          </p:cNvPicPr>
          <p:nvPr/>
        </p:nvPicPr>
        <p:blipFill>
          <a:blip r:embed="rId3" cstate="print"/>
          <a:srcRect/>
          <a:stretch>
            <a:fillRect/>
          </a:stretch>
        </p:blipFill>
        <p:spPr bwMode="auto">
          <a:xfrm>
            <a:off x="990600" y="1219200"/>
            <a:ext cx="6629400" cy="2971800"/>
          </a:xfrm>
          <a:prstGeom prst="rect">
            <a:avLst/>
          </a:prstGeom>
          <a:noFill/>
          <a:ln w="9525">
            <a:noFill/>
            <a:miter lim="800000"/>
            <a:headEnd/>
            <a:tailEnd/>
          </a:ln>
        </p:spPr>
      </p:pic>
      <p:sp>
        <p:nvSpPr>
          <p:cNvPr id="13315" name="Freeform 2"/>
          <p:cNvSpPr>
            <a:spLocks/>
          </p:cNvSpPr>
          <p:nvPr/>
        </p:nvSpPr>
        <p:spPr bwMode="auto">
          <a:xfrm rot="10800000">
            <a:off x="0" y="0"/>
            <a:ext cx="9144000" cy="2438400"/>
          </a:xfrm>
          <a:custGeom>
            <a:avLst/>
            <a:gdLst>
              <a:gd name="T0" fmla="*/ 7220261 w 1098"/>
              <a:gd name="T1" fmla="*/ 2006108 h 361"/>
              <a:gd name="T2" fmla="*/ 9144000 w 1098"/>
              <a:gd name="T3" fmla="*/ 1904789 h 361"/>
              <a:gd name="T4" fmla="*/ 9144000 w 1098"/>
              <a:gd name="T5" fmla="*/ 2438400 h 361"/>
              <a:gd name="T6" fmla="*/ 0 w 1098"/>
              <a:gd name="T7" fmla="*/ 2438400 h 361"/>
              <a:gd name="T8" fmla="*/ 0 w 1098"/>
              <a:gd name="T9" fmla="*/ 0 h 361"/>
              <a:gd name="T10" fmla="*/ 7220261 w 1098"/>
              <a:gd name="T11" fmla="*/ 2006108 h 361"/>
              <a:gd name="T12" fmla="*/ 0 60000 65536"/>
              <a:gd name="T13" fmla="*/ 0 60000 65536"/>
              <a:gd name="T14" fmla="*/ 0 60000 65536"/>
              <a:gd name="T15" fmla="*/ 0 60000 65536"/>
              <a:gd name="T16" fmla="*/ 0 60000 65536"/>
              <a:gd name="T17" fmla="*/ 0 60000 65536"/>
              <a:gd name="T18" fmla="*/ 0 w 1098"/>
              <a:gd name="T19" fmla="*/ 0 h 361"/>
              <a:gd name="T20" fmla="*/ 1098 w 1098"/>
              <a:gd name="T21" fmla="*/ 361 h 361"/>
            </a:gdLst>
            <a:ahLst/>
            <a:cxnLst>
              <a:cxn ang="T12">
                <a:pos x="T0" y="T1"/>
              </a:cxn>
              <a:cxn ang="T13">
                <a:pos x="T2" y="T3"/>
              </a:cxn>
              <a:cxn ang="T14">
                <a:pos x="T4" y="T5"/>
              </a:cxn>
              <a:cxn ang="T15">
                <a:pos x="T6" y="T7"/>
              </a:cxn>
              <a:cxn ang="T16">
                <a:pos x="T8" y="T9"/>
              </a:cxn>
              <a:cxn ang="T17">
                <a:pos x="T10" y="T11"/>
              </a:cxn>
            </a:cxnLst>
            <a:rect l="T18" t="T19" r="T20" b="T21"/>
            <a:pathLst>
              <a:path w="1098" h="361">
                <a:moveTo>
                  <a:pt x="867" y="297"/>
                </a:moveTo>
                <a:cubicBezTo>
                  <a:pt x="946" y="297"/>
                  <a:pt x="1024" y="292"/>
                  <a:pt x="1098" y="282"/>
                </a:cubicBezTo>
                <a:cubicBezTo>
                  <a:pt x="1098" y="361"/>
                  <a:pt x="1098" y="361"/>
                  <a:pt x="1098" y="361"/>
                </a:cubicBezTo>
                <a:cubicBezTo>
                  <a:pt x="0" y="361"/>
                  <a:pt x="0" y="361"/>
                  <a:pt x="0" y="361"/>
                </a:cubicBezTo>
                <a:cubicBezTo>
                  <a:pt x="0" y="0"/>
                  <a:pt x="0" y="0"/>
                  <a:pt x="0" y="0"/>
                </a:cubicBezTo>
                <a:cubicBezTo>
                  <a:pt x="133" y="174"/>
                  <a:pt x="471" y="297"/>
                  <a:pt x="867" y="297"/>
                </a:cubicBezTo>
                <a:close/>
              </a:path>
            </a:pathLst>
          </a:custGeom>
          <a:solidFill>
            <a:srgbClr val="F6D16F"/>
          </a:solidFill>
          <a:ln w="9525">
            <a:noFill/>
            <a:round/>
            <a:headEnd/>
            <a:tailEnd/>
          </a:ln>
        </p:spPr>
        <p:txBody>
          <a:bodyPr/>
          <a:lstStyle/>
          <a:p>
            <a:endParaRPr lang="en-US"/>
          </a:p>
        </p:txBody>
      </p:sp>
      <p:sp>
        <p:nvSpPr>
          <p:cNvPr id="13316" name="Freeform 3"/>
          <p:cNvSpPr>
            <a:spLocks noChangeAspect="1"/>
          </p:cNvSpPr>
          <p:nvPr/>
        </p:nvSpPr>
        <p:spPr bwMode="auto">
          <a:xfrm rot="10800000">
            <a:off x="0" y="4343400"/>
            <a:ext cx="9144000" cy="2590800"/>
          </a:xfrm>
          <a:custGeom>
            <a:avLst/>
            <a:gdLst>
              <a:gd name="T0" fmla="*/ 9144000 w 1066"/>
              <a:gd name="T1" fmla="*/ 472774 h 274"/>
              <a:gd name="T2" fmla="*/ 9144000 w 1066"/>
              <a:gd name="T3" fmla="*/ 0 h 274"/>
              <a:gd name="T4" fmla="*/ 0 w 1066"/>
              <a:gd name="T5" fmla="*/ 0 h 274"/>
              <a:gd name="T6" fmla="*/ 0 w 1066"/>
              <a:gd name="T7" fmla="*/ 2590800 h 274"/>
              <a:gd name="T8" fmla="*/ 7308336 w 1066"/>
              <a:gd name="T9" fmla="*/ 368763 h 274"/>
              <a:gd name="T10" fmla="*/ 9144000 w 1066"/>
              <a:gd name="T11" fmla="*/ 472774 h 274"/>
              <a:gd name="T12" fmla="*/ 0 60000 65536"/>
              <a:gd name="T13" fmla="*/ 0 60000 65536"/>
              <a:gd name="T14" fmla="*/ 0 60000 65536"/>
              <a:gd name="T15" fmla="*/ 0 60000 65536"/>
              <a:gd name="T16" fmla="*/ 0 60000 65536"/>
              <a:gd name="T17" fmla="*/ 0 60000 65536"/>
              <a:gd name="T18" fmla="*/ 0 w 1066"/>
              <a:gd name="T19" fmla="*/ 0 h 274"/>
              <a:gd name="T20" fmla="*/ 1066 w 1066"/>
              <a:gd name="T21" fmla="*/ 274 h 274"/>
            </a:gdLst>
            <a:ahLst/>
            <a:cxnLst>
              <a:cxn ang="T12">
                <a:pos x="T0" y="T1"/>
              </a:cxn>
              <a:cxn ang="T13">
                <a:pos x="T2" y="T3"/>
              </a:cxn>
              <a:cxn ang="T14">
                <a:pos x="T4" y="T5"/>
              </a:cxn>
              <a:cxn ang="T15">
                <a:pos x="T6" y="T7"/>
              </a:cxn>
              <a:cxn ang="T16">
                <a:pos x="T8" y="T9"/>
              </a:cxn>
              <a:cxn ang="T17">
                <a:pos x="T10" y="T11"/>
              </a:cxn>
            </a:cxnLst>
            <a:rect l="T18" t="T19" r="T20" b="T21"/>
            <a:pathLst>
              <a:path w="1066" h="274">
                <a:moveTo>
                  <a:pt x="1066" y="50"/>
                </a:moveTo>
                <a:cubicBezTo>
                  <a:pt x="1066" y="0"/>
                  <a:pt x="1066" y="0"/>
                  <a:pt x="1066" y="0"/>
                </a:cubicBezTo>
                <a:cubicBezTo>
                  <a:pt x="0" y="0"/>
                  <a:pt x="0" y="0"/>
                  <a:pt x="0" y="0"/>
                </a:cubicBezTo>
                <a:cubicBezTo>
                  <a:pt x="0" y="274"/>
                  <a:pt x="0" y="274"/>
                  <a:pt x="0" y="274"/>
                </a:cubicBezTo>
                <a:cubicBezTo>
                  <a:pt x="177" y="133"/>
                  <a:pt x="492" y="39"/>
                  <a:pt x="852" y="39"/>
                </a:cubicBezTo>
                <a:cubicBezTo>
                  <a:pt x="925" y="39"/>
                  <a:pt x="997" y="43"/>
                  <a:pt x="1066" y="50"/>
                </a:cubicBezTo>
                <a:close/>
              </a:path>
            </a:pathLst>
          </a:custGeom>
          <a:solidFill>
            <a:srgbClr val="70859F"/>
          </a:solidFill>
          <a:ln w="9525">
            <a:noFill/>
            <a:round/>
            <a:headEnd/>
            <a:tailEnd/>
          </a:ln>
        </p:spPr>
        <p:txBody>
          <a:bodyPr/>
          <a:lstStyle/>
          <a:p>
            <a:endParaRPr lang="en-US"/>
          </a:p>
        </p:txBody>
      </p:sp>
      <p:sp>
        <p:nvSpPr>
          <p:cNvPr id="13317" name="Rectangle 1"/>
          <p:cNvSpPr>
            <a:spLocks noChangeArrowheads="1"/>
          </p:cNvSpPr>
          <p:nvPr/>
        </p:nvSpPr>
        <p:spPr bwMode="auto">
          <a:xfrm>
            <a:off x="1219200" y="42863"/>
            <a:ext cx="6248400" cy="1385887"/>
          </a:xfrm>
          <a:prstGeom prst="rect">
            <a:avLst/>
          </a:prstGeom>
          <a:noFill/>
          <a:ln w="9525">
            <a:noFill/>
            <a:miter lim="800000"/>
            <a:headEnd/>
            <a:tailEnd/>
          </a:ln>
        </p:spPr>
        <p:txBody>
          <a:bodyPr anchor="ctr">
            <a:spAutoFit/>
          </a:bodyPr>
          <a:lstStyle/>
          <a:p>
            <a:pPr algn="ctr"/>
            <a:r>
              <a:rPr lang="en-US" sz="2800" dirty="0">
                <a:latin typeface="Balloon Bd BT" pitchFamily="66" charset="0"/>
                <a:ea typeface="Times New Roman" pitchFamily="18" charset="0"/>
                <a:cs typeface="Arial" pitchFamily="34" charset="0"/>
              </a:rPr>
              <a:t>21</a:t>
            </a:r>
            <a:r>
              <a:rPr lang="en-US" sz="2800" baseline="30000" dirty="0">
                <a:latin typeface="Balloon Bd BT" pitchFamily="66" charset="0"/>
                <a:ea typeface="Times New Roman" pitchFamily="18" charset="0"/>
                <a:cs typeface="Arial" pitchFamily="34" charset="0"/>
              </a:rPr>
              <a:t>st</a:t>
            </a:r>
            <a:r>
              <a:rPr lang="en-US" sz="2800" dirty="0">
                <a:latin typeface="Balloon Bd BT" pitchFamily="66" charset="0"/>
                <a:ea typeface="Times New Roman" pitchFamily="18" charset="0"/>
                <a:cs typeface="Arial" pitchFamily="34" charset="0"/>
              </a:rPr>
              <a:t> Century Models:</a:t>
            </a:r>
          </a:p>
          <a:p>
            <a:pPr algn="ctr" eaLnBrk="0" hangingPunct="0"/>
            <a:r>
              <a:rPr lang="en-US" sz="2800" dirty="0">
                <a:latin typeface="Balloon Bd BT" pitchFamily="66" charset="0"/>
                <a:ea typeface="Times New Roman" pitchFamily="18" charset="0"/>
                <a:cs typeface="Arial" pitchFamily="34" charset="0"/>
              </a:rPr>
              <a:t>Can’t Cut It</a:t>
            </a:r>
          </a:p>
          <a:p>
            <a:pPr algn="ctr" eaLnBrk="0" hangingPunct="0"/>
            <a:r>
              <a:rPr lang="en-US" sz="2800" dirty="0">
                <a:latin typeface="Balloon Bd BT" pitchFamily="66" charset="0"/>
                <a:ea typeface="Times New Roman" pitchFamily="18" charset="0"/>
                <a:cs typeface="Arial" pitchFamily="34" charset="0"/>
              </a:rPr>
              <a:t> </a:t>
            </a:r>
            <a:r>
              <a:rPr lang="en-US" sz="2800" dirty="0" smtClean="0">
                <a:latin typeface="Balloon Bd BT" pitchFamily="66" charset="0"/>
                <a:ea typeface="Times New Roman" pitchFamily="18" charset="0"/>
                <a:cs typeface="Arial" pitchFamily="34" charset="0"/>
              </a:rPr>
              <a:t>Without </a:t>
            </a:r>
            <a:r>
              <a:rPr lang="en-US" sz="2800" dirty="0">
                <a:latin typeface="Balloon Bd BT" pitchFamily="66" charset="0"/>
                <a:ea typeface="Times New Roman" pitchFamily="18" charset="0"/>
                <a:cs typeface="Arial" pitchFamily="34" charset="0"/>
              </a:rPr>
              <a:t>Jewish Living </a:t>
            </a:r>
          </a:p>
        </p:txBody>
      </p:sp>
      <p:sp>
        <p:nvSpPr>
          <p:cNvPr id="26626" name="Rectangle 2"/>
          <p:cNvSpPr>
            <a:spLocks noChangeArrowheads="1"/>
          </p:cNvSpPr>
          <p:nvPr/>
        </p:nvSpPr>
        <p:spPr bwMode="auto">
          <a:xfrm>
            <a:off x="2209800" y="1828800"/>
            <a:ext cx="4267200" cy="1016000"/>
          </a:xfrm>
          <a:prstGeom prst="rect">
            <a:avLst/>
          </a:prstGeom>
          <a:noFill/>
          <a:ln w="9525">
            <a:noFill/>
            <a:miter lim="800000"/>
            <a:headEnd/>
            <a:tailEnd/>
          </a:ln>
          <a:effectLst/>
        </p:spPr>
        <p:txBody>
          <a:bodyPr anchor="ctr">
            <a:spAutoFit/>
          </a:bodyPr>
          <a:lstStyle/>
          <a:p>
            <a:pPr algn="ctr"/>
            <a:r>
              <a:rPr lang="en-US" sz="1500" b="1">
                <a:latin typeface="Calibri" pitchFamily="34" charset="0"/>
                <a:ea typeface="Times New Roman" pitchFamily="18" charset="0"/>
                <a:cs typeface="Arial" pitchFamily="34" charset="0"/>
              </a:rPr>
              <a:t>Temple Israel of Great Neck</a:t>
            </a:r>
          </a:p>
          <a:p>
            <a:pPr algn="ctr" eaLnBrk="0" hangingPunct="0"/>
            <a:r>
              <a:rPr lang="en-US" sz="1500" b="1">
                <a:latin typeface="Calibri" pitchFamily="34" charset="0"/>
                <a:ea typeface="Times New Roman" pitchFamily="18" charset="0"/>
                <a:cs typeface="Arial" pitchFamily="34" charset="0"/>
              </a:rPr>
              <a:t>TIGN Passport</a:t>
            </a:r>
          </a:p>
          <a:p>
            <a:pPr algn="ctr" eaLnBrk="0" hangingPunct="0"/>
            <a:r>
              <a:rPr lang="en-US" sz="1500" b="1">
                <a:latin typeface="Calibri" pitchFamily="34" charset="0"/>
                <a:ea typeface="Times New Roman" pitchFamily="18" charset="0"/>
                <a:cs typeface="Arial" pitchFamily="34" charset="0"/>
                <a:hlinkClick r:id="rId4"/>
              </a:rPr>
              <a:t>http://tign.org/uploads/482200RS_Parents_</a:t>
            </a:r>
            <a:br>
              <a:rPr lang="en-US" sz="1500" b="1">
                <a:latin typeface="Calibri" pitchFamily="34" charset="0"/>
                <a:ea typeface="Times New Roman" pitchFamily="18" charset="0"/>
                <a:cs typeface="Arial" pitchFamily="34" charset="0"/>
                <a:hlinkClick r:id="rId4"/>
              </a:rPr>
            </a:br>
            <a:r>
              <a:rPr lang="en-US" sz="1500" b="1">
                <a:latin typeface="Calibri" pitchFamily="34" charset="0"/>
                <a:ea typeface="Times New Roman" pitchFamily="18" charset="0"/>
                <a:cs typeface="Arial" pitchFamily="34" charset="0"/>
                <a:hlinkClick r:id="rId4"/>
              </a:rPr>
              <a:t>Handbook_09-10.pdf</a:t>
            </a:r>
            <a:r>
              <a:rPr lang="en-US" sz="1500" b="1">
                <a:latin typeface="Calibri" pitchFamily="34" charset="0"/>
                <a:cs typeface="Arial" pitchFamily="34" charset="0"/>
              </a:rPr>
              <a:t> </a:t>
            </a:r>
          </a:p>
        </p:txBody>
      </p:sp>
      <p:sp>
        <p:nvSpPr>
          <p:cNvPr id="26627" name="Rectangle 3"/>
          <p:cNvSpPr>
            <a:spLocks noChangeArrowheads="1"/>
          </p:cNvSpPr>
          <p:nvPr/>
        </p:nvSpPr>
        <p:spPr bwMode="auto">
          <a:xfrm>
            <a:off x="381000" y="3900419"/>
            <a:ext cx="7924800" cy="1754326"/>
          </a:xfrm>
          <a:prstGeom prst="rect">
            <a:avLst/>
          </a:prstGeom>
          <a:noFill/>
          <a:ln w="9525">
            <a:noFill/>
            <a:miter lim="800000"/>
            <a:headEnd/>
            <a:tailEnd/>
          </a:ln>
          <a:effectLst/>
        </p:spPr>
        <p:txBody>
          <a:bodyPr anchor="ctr">
            <a:spAutoFit/>
          </a:bodyPr>
          <a:lstStyle/>
          <a:p>
            <a:r>
              <a:rPr lang="en-US" dirty="0">
                <a:latin typeface="Calibri" pitchFamily="34" charset="0"/>
                <a:ea typeface="Times New Roman" pitchFamily="18" charset="0"/>
                <a:cs typeface="Arial" pitchFamily="34" charset="0"/>
              </a:rPr>
              <a:t>Families participate in </a:t>
            </a:r>
            <a:r>
              <a:rPr lang="en-US" dirty="0" smtClean="0">
                <a:latin typeface="Calibri" pitchFamily="34" charset="0"/>
                <a:ea typeface="Times New Roman" pitchFamily="18" charset="0"/>
                <a:cs typeface="Arial" pitchFamily="34" charset="0"/>
              </a:rPr>
              <a:t>Shabbat, </a:t>
            </a:r>
            <a:r>
              <a:rPr lang="en-US" i="1" dirty="0" err="1" smtClean="0">
                <a:latin typeface="Calibri" pitchFamily="34" charset="0"/>
                <a:ea typeface="Times New Roman" pitchFamily="18" charset="0"/>
                <a:cs typeface="Arial" pitchFamily="34" charset="0"/>
              </a:rPr>
              <a:t>Tikkun</a:t>
            </a:r>
            <a:r>
              <a:rPr lang="en-US" i="1" dirty="0" smtClean="0">
                <a:latin typeface="Calibri" pitchFamily="34" charset="0"/>
                <a:ea typeface="Times New Roman" pitchFamily="18" charset="0"/>
                <a:cs typeface="Arial" pitchFamily="34" charset="0"/>
              </a:rPr>
              <a:t> </a:t>
            </a:r>
            <a:r>
              <a:rPr lang="en-US" i="1" dirty="0" err="1">
                <a:latin typeface="Calibri" pitchFamily="34" charset="0"/>
                <a:ea typeface="Times New Roman" pitchFamily="18" charset="0"/>
                <a:cs typeface="Arial" pitchFamily="34" charset="0"/>
              </a:rPr>
              <a:t>Olam</a:t>
            </a:r>
            <a:r>
              <a:rPr lang="en-US" i="1" dirty="0">
                <a:latin typeface="Calibri" pitchFamily="34" charset="0"/>
                <a:ea typeface="Times New Roman" pitchFamily="18" charset="0"/>
                <a:cs typeface="Arial" pitchFamily="34" charset="0"/>
              </a:rPr>
              <a:t> </a:t>
            </a:r>
            <a:r>
              <a:rPr lang="en-US" dirty="0">
                <a:latin typeface="Calibri" pitchFamily="34" charset="0"/>
                <a:ea typeface="Times New Roman" pitchFamily="18" charset="0"/>
                <a:cs typeface="Arial" pitchFamily="34" charset="0"/>
              </a:rPr>
              <a:t>and Holiday </a:t>
            </a:r>
            <a:r>
              <a:rPr lang="en-US" dirty="0" smtClean="0">
                <a:latin typeface="Calibri" pitchFamily="34" charset="0"/>
                <a:ea typeface="Times New Roman" pitchFamily="18" charset="0"/>
                <a:cs typeface="Arial" pitchFamily="34" charset="0"/>
              </a:rPr>
              <a:t>Celebrations in several ways:</a:t>
            </a:r>
            <a:endParaRPr lang="en-US" dirty="0">
              <a:latin typeface="Calibri" pitchFamily="34" charset="0"/>
              <a:ea typeface="Times New Roman" pitchFamily="18" charset="0"/>
              <a:cs typeface="Arial" pitchFamily="34" charset="0"/>
            </a:endParaRPr>
          </a:p>
          <a:p>
            <a:pPr eaLnBrk="0" hangingPunct="0">
              <a:buClr>
                <a:schemeClr val="tx2"/>
              </a:buClr>
              <a:buSzPct val="105000"/>
              <a:buFont typeface="Wingdings" pitchFamily="2" charset="2"/>
              <a:buChar char="Ø"/>
            </a:pPr>
            <a:r>
              <a:rPr lang="en-US" dirty="0">
                <a:latin typeface="Calibri" pitchFamily="34" charset="0"/>
                <a:ea typeface="Times New Roman" pitchFamily="18" charset="0"/>
                <a:cs typeface="Arial" pitchFamily="34" charset="0"/>
              </a:rPr>
              <a:t>  Family Shabbat morning </a:t>
            </a:r>
            <a:r>
              <a:rPr lang="en-US" i="1" dirty="0" err="1">
                <a:latin typeface="Calibri" pitchFamily="34" charset="0"/>
                <a:ea typeface="Times New Roman" pitchFamily="18" charset="0"/>
                <a:cs typeface="Arial" pitchFamily="34" charset="0"/>
              </a:rPr>
              <a:t>minyanim</a:t>
            </a:r>
            <a:endParaRPr lang="en-US" i="1" dirty="0">
              <a:latin typeface="Calibri" pitchFamily="34" charset="0"/>
              <a:cs typeface="Arial" pitchFamily="34" charset="0"/>
            </a:endParaRPr>
          </a:p>
          <a:p>
            <a:pPr eaLnBrk="0" hangingPunct="0">
              <a:buClr>
                <a:schemeClr val="tx2"/>
              </a:buClr>
              <a:buSzPct val="105000"/>
              <a:buFont typeface="Wingdings" pitchFamily="2" charset="2"/>
              <a:buChar char="Ø"/>
            </a:pPr>
            <a:r>
              <a:rPr lang="en-US" dirty="0">
                <a:latin typeface="Calibri" pitchFamily="34" charset="0"/>
                <a:cs typeface="Times New Roman" pitchFamily="18" charset="0"/>
              </a:rPr>
              <a:t>  Adult and Child learning </a:t>
            </a:r>
            <a:r>
              <a:rPr lang="en-US" dirty="0" smtClean="0">
                <a:latin typeface="Calibri" pitchFamily="34" charset="0"/>
                <a:cs typeface="Times New Roman" pitchFamily="18" charset="0"/>
              </a:rPr>
              <a:t>separately </a:t>
            </a:r>
            <a:r>
              <a:rPr lang="en-US" dirty="0">
                <a:latin typeface="Calibri" pitchFamily="34" charset="0"/>
                <a:cs typeface="Times New Roman" pitchFamily="18" charset="0"/>
              </a:rPr>
              <a:t>and together on Shabbat</a:t>
            </a:r>
            <a:endParaRPr lang="en-US" dirty="0">
              <a:latin typeface="Calibri" pitchFamily="34" charset="0"/>
              <a:cs typeface="Arial" pitchFamily="34" charset="0"/>
            </a:endParaRPr>
          </a:p>
          <a:p>
            <a:pPr eaLnBrk="0" hangingPunct="0">
              <a:buClr>
                <a:schemeClr val="tx2"/>
              </a:buClr>
              <a:buSzPct val="105000"/>
              <a:buFont typeface="Wingdings" pitchFamily="2" charset="2"/>
              <a:buChar char="Ø"/>
            </a:pPr>
            <a:r>
              <a:rPr lang="en-US" dirty="0">
                <a:latin typeface="Calibri" pitchFamily="34" charset="0"/>
                <a:cs typeface="Times New Roman" pitchFamily="18" charset="0"/>
              </a:rPr>
              <a:t>  Friday night services and family dinners</a:t>
            </a:r>
            <a:endParaRPr lang="en-US" dirty="0">
              <a:latin typeface="Calibri" pitchFamily="34" charset="0"/>
              <a:cs typeface="Arial" pitchFamily="34" charset="0"/>
            </a:endParaRPr>
          </a:p>
          <a:p>
            <a:pPr eaLnBrk="0" hangingPunct="0">
              <a:buClr>
                <a:schemeClr val="tx2"/>
              </a:buClr>
              <a:buSzPct val="105000"/>
              <a:buFont typeface="Wingdings" pitchFamily="2" charset="2"/>
              <a:buChar char="Ø"/>
            </a:pPr>
            <a:r>
              <a:rPr lang="en-US" dirty="0">
                <a:latin typeface="Calibri" pitchFamily="34" charset="0"/>
                <a:cs typeface="Times New Roman" pitchFamily="18" charset="0"/>
              </a:rPr>
              <a:t>  Sunday activities including </a:t>
            </a:r>
            <a:r>
              <a:rPr lang="en-US" i="1" dirty="0" err="1">
                <a:latin typeface="Calibri" pitchFamily="34" charset="0"/>
                <a:cs typeface="Times New Roman" pitchFamily="18" charset="0"/>
              </a:rPr>
              <a:t>Tikkun</a:t>
            </a:r>
            <a:r>
              <a:rPr lang="en-US" i="1" dirty="0">
                <a:latin typeface="Calibri" pitchFamily="34" charset="0"/>
                <a:cs typeface="Times New Roman" pitchFamily="18" charset="0"/>
              </a:rPr>
              <a:t> </a:t>
            </a:r>
            <a:r>
              <a:rPr lang="en-US" i="1" dirty="0" err="1">
                <a:latin typeface="Calibri" pitchFamily="34" charset="0"/>
                <a:cs typeface="Times New Roman" pitchFamily="18" charset="0"/>
              </a:rPr>
              <a:t>Olam</a:t>
            </a:r>
            <a:endParaRPr lang="en-US" i="1" dirty="0">
              <a:latin typeface="Calibri" pitchFamily="34" charset="0"/>
              <a:cs typeface="Arial" pitchFamily="34" charset="0"/>
            </a:endParaRPr>
          </a:p>
        </p:txBody>
      </p:sp>
      <p:sp>
        <p:nvSpPr>
          <p:cNvPr id="26630" name="Rectangle 6"/>
          <p:cNvSpPr>
            <a:spLocks noChangeArrowheads="1"/>
          </p:cNvSpPr>
          <p:nvPr/>
        </p:nvSpPr>
        <p:spPr bwMode="auto">
          <a:xfrm>
            <a:off x="4495800" y="6273800"/>
            <a:ext cx="4648200" cy="522288"/>
          </a:xfrm>
          <a:prstGeom prst="rect">
            <a:avLst/>
          </a:prstGeom>
          <a:noFill/>
          <a:ln w="9525">
            <a:noFill/>
            <a:miter lim="800000"/>
            <a:headEnd/>
            <a:tailEnd/>
          </a:ln>
          <a:effectLst/>
        </p:spPr>
        <p:txBody>
          <a:bodyPr anchor="ctr">
            <a:spAutoFit/>
          </a:bodyPr>
          <a:lstStyle/>
          <a:p>
            <a:pPr algn="r"/>
            <a:r>
              <a:rPr lang="en-US" sz="1400" i="1">
                <a:latin typeface="Calibri" pitchFamily="34" charset="0"/>
                <a:ea typeface="Times New Roman" pitchFamily="18" charset="0"/>
                <a:cs typeface="Arial" pitchFamily="34" charset="0"/>
              </a:rPr>
              <a:t>What is the connection between living and learning?</a:t>
            </a:r>
            <a:endParaRPr lang="en-US" sz="1400">
              <a:latin typeface="Calibri" pitchFamily="34" charset="0"/>
              <a:ea typeface="Times New Roman" pitchFamily="18" charset="0"/>
              <a:cs typeface="Arial" pitchFamily="34" charset="0"/>
            </a:endParaRPr>
          </a:p>
          <a:p>
            <a:pPr algn="r" eaLnBrk="0" hangingPunct="0"/>
            <a:r>
              <a:rPr lang="en-US" sz="1400" i="1">
                <a:latin typeface="Calibri" pitchFamily="34" charset="0"/>
                <a:ea typeface="Times New Roman" pitchFamily="18" charset="0"/>
                <a:cs typeface="Arial" pitchFamily="34" charset="0"/>
              </a:rPr>
              <a:t>How is learning relevant to daily life?</a:t>
            </a:r>
            <a:endParaRPr lang="en-US" sz="1400">
              <a:latin typeface="Calibri" pitchFamily="34" charset="0"/>
              <a:cs typeface="Arial" pitchFamily="34"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Freeform 2"/>
          <p:cNvSpPr>
            <a:spLocks/>
          </p:cNvSpPr>
          <p:nvPr/>
        </p:nvSpPr>
        <p:spPr bwMode="auto">
          <a:xfrm rot="10800000">
            <a:off x="0" y="0"/>
            <a:ext cx="9144000" cy="2438400"/>
          </a:xfrm>
          <a:custGeom>
            <a:avLst/>
            <a:gdLst>
              <a:gd name="T0" fmla="*/ 7220261 w 1098"/>
              <a:gd name="T1" fmla="*/ 2006108 h 361"/>
              <a:gd name="T2" fmla="*/ 9144000 w 1098"/>
              <a:gd name="T3" fmla="*/ 1904789 h 361"/>
              <a:gd name="T4" fmla="*/ 9144000 w 1098"/>
              <a:gd name="T5" fmla="*/ 2438400 h 361"/>
              <a:gd name="T6" fmla="*/ 0 w 1098"/>
              <a:gd name="T7" fmla="*/ 2438400 h 361"/>
              <a:gd name="T8" fmla="*/ 0 w 1098"/>
              <a:gd name="T9" fmla="*/ 0 h 361"/>
              <a:gd name="T10" fmla="*/ 7220261 w 1098"/>
              <a:gd name="T11" fmla="*/ 2006108 h 361"/>
              <a:gd name="T12" fmla="*/ 0 60000 65536"/>
              <a:gd name="T13" fmla="*/ 0 60000 65536"/>
              <a:gd name="T14" fmla="*/ 0 60000 65536"/>
              <a:gd name="T15" fmla="*/ 0 60000 65536"/>
              <a:gd name="T16" fmla="*/ 0 60000 65536"/>
              <a:gd name="T17" fmla="*/ 0 60000 65536"/>
              <a:gd name="T18" fmla="*/ 0 w 1098"/>
              <a:gd name="T19" fmla="*/ 0 h 361"/>
              <a:gd name="T20" fmla="*/ 1098 w 1098"/>
              <a:gd name="T21" fmla="*/ 361 h 361"/>
            </a:gdLst>
            <a:ahLst/>
            <a:cxnLst>
              <a:cxn ang="T12">
                <a:pos x="T0" y="T1"/>
              </a:cxn>
              <a:cxn ang="T13">
                <a:pos x="T2" y="T3"/>
              </a:cxn>
              <a:cxn ang="T14">
                <a:pos x="T4" y="T5"/>
              </a:cxn>
              <a:cxn ang="T15">
                <a:pos x="T6" y="T7"/>
              </a:cxn>
              <a:cxn ang="T16">
                <a:pos x="T8" y="T9"/>
              </a:cxn>
              <a:cxn ang="T17">
                <a:pos x="T10" y="T11"/>
              </a:cxn>
            </a:cxnLst>
            <a:rect l="T18" t="T19" r="T20" b="T21"/>
            <a:pathLst>
              <a:path w="1098" h="361">
                <a:moveTo>
                  <a:pt x="867" y="297"/>
                </a:moveTo>
                <a:cubicBezTo>
                  <a:pt x="946" y="297"/>
                  <a:pt x="1024" y="292"/>
                  <a:pt x="1098" y="282"/>
                </a:cubicBezTo>
                <a:cubicBezTo>
                  <a:pt x="1098" y="361"/>
                  <a:pt x="1098" y="361"/>
                  <a:pt x="1098" y="361"/>
                </a:cubicBezTo>
                <a:cubicBezTo>
                  <a:pt x="0" y="361"/>
                  <a:pt x="0" y="361"/>
                  <a:pt x="0" y="361"/>
                </a:cubicBezTo>
                <a:cubicBezTo>
                  <a:pt x="0" y="0"/>
                  <a:pt x="0" y="0"/>
                  <a:pt x="0" y="0"/>
                </a:cubicBezTo>
                <a:cubicBezTo>
                  <a:pt x="133" y="174"/>
                  <a:pt x="471" y="297"/>
                  <a:pt x="867" y="297"/>
                </a:cubicBezTo>
                <a:close/>
              </a:path>
            </a:pathLst>
          </a:custGeom>
          <a:solidFill>
            <a:srgbClr val="F6D16F"/>
          </a:solidFill>
          <a:ln w="9525">
            <a:noFill/>
            <a:round/>
            <a:headEnd/>
            <a:tailEnd/>
          </a:ln>
        </p:spPr>
        <p:txBody>
          <a:bodyPr/>
          <a:lstStyle/>
          <a:p>
            <a:endParaRPr lang="en-US"/>
          </a:p>
        </p:txBody>
      </p:sp>
      <p:sp>
        <p:nvSpPr>
          <p:cNvPr id="14339" name="Freeform 3"/>
          <p:cNvSpPr>
            <a:spLocks noChangeAspect="1"/>
          </p:cNvSpPr>
          <p:nvPr/>
        </p:nvSpPr>
        <p:spPr bwMode="auto">
          <a:xfrm rot="10800000">
            <a:off x="0" y="4038600"/>
            <a:ext cx="9144000" cy="2895600"/>
          </a:xfrm>
          <a:custGeom>
            <a:avLst/>
            <a:gdLst>
              <a:gd name="T0" fmla="*/ 9144000 w 1066"/>
              <a:gd name="T1" fmla="*/ 528394 h 274"/>
              <a:gd name="T2" fmla="*/ 9144000 w 1066"/>
              <a:gd name="T3" fmla="*/ 0 h 274"/>
              <a:gd name="T4" fmla="*/ 0 w 1066"/>
              <a:gd name="T5" fmla="*/ 0 h 274"/>
              <a:gd name="T6" fmla="*/ 0 w 1066"/>
              <a:gd name="T7" fmla="*/ 2895600 h 274"/>
              <a:gd name="T8" fmla="*/ 7308336 w 1066"/>
              <a:gd name="T9" fmla="*/ 412147 h 274"/>
              <a:gd name="T10" fmla="*/ 9144000 w 1066"/>
              <a:gd name="T11" fmla="*/ 528394 h 274"/>
              <a:gd name="T12" fmla="*/ 0 60000 65536"/>
              <a:gd name="T13" fmla="*/ 0 60000 65536"/>
              <a:gd name="T14" fmla="*/ 0 60000 65536"/>
              <a:gd name="T15" fmla="*/ 0 60000 65536"/>
              <a:gd name="T16" fmla="*/ 0 60000 65536"/>
              <a:gd name="T17" fmla="*/ 0 60000 65536"/>
              <a:gd name="T18" fmla="*/ 0 w 1066"/>
              <a:gd name="T19" fmla="*/ 0 h 274"/>
              <a:gd name="T20" fmla="*/ 1066 w 1066"/>
              <a:gd name="T21" fmla="*/ 274 h 274"/>
            </a:gdLst>
            <a:ahLst/>
            <a:cxnLst>
              <a:cxn ang="T12">
                <a:pos x="T0" y="T1"/>
              </a:cxn>
              <a:cxn ang="T13">
                <a:pos x="T2" y="T3"/>
              </a:cxn>
              <a:cxn ang="T14">
                <a:pos x="T4" y="T5"/>
              </a:cxn>
              <a:cxn ang="T15">
                <a:pos x="T6" y="T7"/>
              </a:cxn>
              <a:cxn ang="T16">
                <a:pos x="T8" y="T9"/>
              </a:cxn>
              <a:cxn ang="T17">
                <a:pos x="T10" y="T11"/>
              </a:cxn>
            </a:cxnLst>
            <a:rect l="T18" t="T19" r="T20" b="T21"/>
            <a:pathLst>
              <a:path w="1066" h="274">
                <a:moveTo>
                  <a:pt x="1066" y="50"/>
                </a:moveTo>
                <a:cubicBezTo>
                  <a:pt x="1066" y="0"/>
                  <a:pt x="1066" y="0"/>
                  <a:pt x="1066" y="0"/>
                </a:cubicBezTo>
                <a:cubicBezTo>
                  <a:pt x="0" y="0"/>
                  <a:pt x="0" y="0"/>
                  <a:pt x="0" y="0"/>
                </a:cubicBezTo>
                <a:cubicBezTo>
                  <a:pt x="0" y="274"/>
                  <a:pt x="0" y="274"/>
                  <a:pt x="0" y="274"/>
                </a:cubicBezTo>
                <a:cubicBezTo>
                  <a:pt x="177" y="133"/>
                  <a:pt x="492" y="39"/>
                  <a:pt x="852" y="39"/>
                </a:cubicBezTo>
                <a:cubicBezTo>
                  <a:pt x="925" y="39"/>
                  <a:pt x="997" y="43"/>
                  <a:pt x="1066" y="50"/>
                </a:cubicBezTo>
                <a:close/>
              </a:path>
            </a:pathLst>
          </a:custGeom>
          <a:solidFill>
            <a:srgbClr val="70859F"/>
          </a:solidFill>
          <a:ln w="9525">
            <a:noFill/>
            <a:round/>
            <a:headEnd/>
            <a:tailEnd/>
          </a:ln>
        </p:spPr>
        <p:txBody>
          <a:bodyPr/>
          <a:lstStyle/>
          <a:p>
            <a:endParaRPr lang="en-US"/>
          </a:p>
        </p:txBody>
      </p:sp>
      <p:sp>
        <p:nvSpPr>
          <p:cNvPr id="14340" name="Rectangle 1"/>
          <p:cNvSpPr>
            <a:spLocks noChangeArrowheads="1"/>
          </p:cNvSpPr>
          <p:nvPr/>
        </p:nvSpPr>
        <p:spPr bwMode="auto">
          <a:xfrm>
            <a:off x="1143000" y="975836"/>
            <a:ext cx="5562600" cy="1477328"/>
          </a:xfrm>
          <a:prstGeom prst="rect">
            <a:avLst/>
          </a:prstGeom>
          <a:noFill/>
          <a:ln w="9525">
            <a:noFill/>
            <a:miter lim="800000"/>
            <a:headEnd/>
            <a:tailEnd/>
          </a:ln>
        </p:spPr>
        <p:txBody>
          <a:bodyPr wrap="square" anchor="ctr">
            <a:spAutoFit/>
          </a:bodyPr>
          <a:lstStyle/>
          <a:p>
            <a:pPr algn="ctr"/>
            <a:r>
              <a:rPr lang="en-US" sz="3000" dirty="0">
                <a:latin typeface="Balloon Bd BT" pitchFamily="66" charset="0"/>
                <a:ea typeface="Times New Roman" pitchFamily="18" charset="0"/>
                <a:cs typeface="Arial" pitchFamily="34" charset="0"/>
              </a:rPr>
              <a:t>Can’t Cut It without Jewish Living</a:t>
            </a:r>
          </a:p>
          <a:p>
            <a:pPr algn="ctr" eaLnBrk="0" hangingPunct="0"/>
            <a:r>
              <a:rPr lang="en-US" sz="3000" dirty="0" smtClean="0">
                <a:latin typeface="Balloon Bd BT" pitchFamily="66" charset="0"/>
                <a:ea typeface="Times New Roman" pitchFamily="18" charset="0"/>
                <a:cs typeface="Arial" pitchFamily="34" charset="0"/>
              </a:rPr>
              <a:t>Nu, </a:t>
            </a:r>
            <a:r>
              <a:rPr lang="en-US" sz="3000" dirty="0">
                <a:latin typeface="Balloon Bd BT" pitchFamily="66" charset="0"/>
                <a:ea typeface="Times New Roman" pitchFamily="18" charset="0"/>
                <a:cs typeface="Arial" pitchFamily="34" charset="0"/>
              </a:rPr>
              <a:t>and </a:t>
            </a:r>
            <a:r>
              <a:rPr lang="en-US" sz="3000" dirty="0" smtClean="0">
                <a:latin typeface="Balloon Bd BT" pitchFamily="66" charset="0"/>
                <a:ea typeface="Times New Roman" pitchFamily="18" charset="0"/>
                <a:cs typeface="Arial" pitchFamily="34" charset="0"/>
              </a:rPr>
              <a:t>you</a:t>
            </a:r>
            <a:r>
              <a:rPr lang="en-US" sz="3000" dirty="0">
                <a:latin typeface="Balloon Bd BT" pitchFamily="66" charset="0"/>
                <a:ea typeface="Times New Roman" pitchFamily="18" charset="0"/>
                <a:cs typeface="Arial" pitchFamily="34" charset="0"/>
              </a:rPr>
              <a:t>? </a:t>
            </a:r>
          </a:p>
        </p:txBody>
      </p:sp>
      <p:pic>
        <p:nvPicPr>
          <p:cNvPr id="14341" name="Picture 2" descr="http://blogs.pcworld.com/phoneconnection/archives/two%20people%20talking.gif"/>
          <p:cNvPicPr>
            <a:picLocks noChangeAspect="1" noChangeArrowheads="1"/>
          </p:cNvPicPr>
          <p:nvPr/>
        </p:nvPicPr>
        <p:blipFill>
          <a:blip r:embed="rId3" cstate="print"/>
          <a:srcRect/>
          <a:stretch>
            <a:fillRect/>
          </a:stretch>
        </p:blipFill>
        <p:spPr bwMode="auto">
          <a:xfrm>
            <a:off x="3048000" y="2590800"/>
            <a:ext cx="1295400" cy="1111250"/>
          </a:xfrm>
          <a:prstGeom prst="rect">
            <a:avLst/>
          </a:prstGeom>
          <a:noFill/>
          <a:ln w="9525">
            <a:noFill/>
            <a:miter lim="800000"/>
            <a:headEnd/>
            <a:tailEnd/>
          </a:ln>
        </p:spPr>
      </p:pic>
      <p:sp>
        <p:nvSpPr>
          <p:cNvPr id="6" name="TextBox 5"/>
          <p:cNvSpPr txBox="1">
            <a:spLocks noChangeArrowheads="1"/>
          </p:cNvSpPr>
          <p:nvPr/>
        </p:nvSpPr>
        <p:spPr bwMode="auto">
          <a:xfrm>
            <a:off x="1143000" y="3886200"/>
            <a:ext cx="6934200" cy="369888"/>
          </a:xfrm>
          <a:prstGeom prst="rect">
            <a:avLst/>
          </a:prstGeom>
          <a:noFill/>
          <a:ln w="9525">
            <a:noFill/>
            <a:miter lim="800000"/>
            <a:headEnd/>
            <a:tailEnd/>
          </a:ln>
        </p:spPr>
        <p:txBody>
          <a:bodyPr>
            <a:spAutoFit/>
          </a:bodyPr>
          <a:lstStyle/>
          <a:p>
            <a:r>
              <a:rPr lang="en-US">
                <a:latin typeface="Calibri" pitchFamily="34" charset="0"/>
              </a:rPr>
              <a:t>Name one way you situate learning in authentic settings.</a:t>
            </a:r>
          </a:p>
        </p:txBody>
      </p:sp>
      <p:sp>
        <p:nvSpPr>
          <p:cNvPr id="14343" name="TextBox 6"/>
          <p:cNvSpPr txBox="1">
            <a:spLocks noChangeArrowheads="1"/>
          </p:cNvSpPr>
          <p:nvPr/>
        </p:nvSpPr>
        <p:spPr bwMode="auto">
          <a:xfrm>
            <a:off x="4572000" y="6211888"/>
            <a:ext cx="4572000" cy="522287"/>
          </a:xfrm>
          <a:prstGeom prst="rect">
            <a:avLst/>
          </a:prstGeom>
          <a:noFill/>
          <a:ln w="9525">
            <a:noFill/>
            <a:miter lim="800000"/>
            <a:headEnd/>
            <a:tailEnd/>
          </a:ln>
        </p:spPr>
        <p:txBody>
          <a:bodyPr>
            <a:spAutoFit/>
          </a:bodyPr>
          <a:lstStyle/>
          <a:p>
            <a:pPr algn="r"/>
            <a:r>
              <a:rPr lang="en-US" sz="1400">
                <a:latin typeface="Calibri" pitchFamily="34" charset="0"/>
              </a:rPr>
              <a:t>What is the connection between living and learning?</a:t>
            </a:r>
          </a:p>
          <a:p>
            <a:pPr algn="r"/>
            <a:r>
              <a:rPr lang="en-US" sz="1400">
                <a:latin typeface="Calibri" pitchFamily="34" charset="0"/>
              </a:rPr>
              <a:t>How is learning relevant to daily life?</a:t>
            </a:r>
          </a:p>
        </p:txBody>
      </p:sp>
      <p:sp>
        <p:nvSpPr>
          <p:cNvPr id="8" name="TextBox 7"/>
          <p:cNvSpPr txBox="1">
            <a:spLocks noChangeArrowheads="1"/>
          </p:cNvSpPr>
          <p:nvPr/>
        </p:nvSpPr>
        <p:spPr bwMode="auto">
          <a:xfrm>
            <a:off x="1143000" y="4343400"/>
            <a:ext cx="6096000" cy="369888"/>
          </a:xfrm>
          <a:prstGeom prst="rect">
            <a:avLst/>
          </a:prstGeom>
          <a:noFill/>
          <a:ln w="9525">
            <a:noFill/>
            <a:miter lim="800000"/>
            <a:headEnd/>
            <a:tailEnd/>
          </a:ln>
        </p:spPr>
        <p:txBody>
          <a:bodyPr>
            <a:spAutoFit/>
          </a:bodyPr>
          <a:lstStyle/>
          <a:p>
            <a:r>
              <a:rPr lang="en-US">
                <a:latin typeface="Calibri" pitchFamily="34" charset="0"/>
              </a:rPr>
              <a:t>Name one way you link learning and living.</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2000"/>
                                        <p:tgtEl>
                                          <p:spTgt spid="6"/>
                                        </p:tgtEl>
                                      </p:cBhvr>
                                    </p:animEffect>
                                  </p:childTnLst>
                                </p:cTn>
                              </p:par>
                            </p:childTnLst>
                          </p:cTn>
                        </p:par>
                        <p:par>
                          <p:cTn id="8" fill="hold">
                            <p:stCondLst>
                              <p:cond delay="2000"/>
                            </p:stCondLst>
                            <p:childTnLst>
                              <p:par>
                                <p:cTn id="9" presetID="10" presetClass="entr" presetSubtype="0" fill="hold" grpId="0" nodeType="afterEffect">
                                  <p:stCondLst>
                                    <p:cond delay="300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Freeform 2"/>
          <p:cNvSpPr>
            <a:spLocks/>
          </p:cNvSpPr>
          <p:nvPr/>
        </p:nvSpPr>
        <p:spPr bwMode="auto">
          <a:xfrm rot="10800000">
            <a:off x="0" y="0"/>
            <a:ext cx="9144000" cy="2438400"/>
          </a:xfrm>
          <a:custGeom>
            <a:avLst/>
            <a:gdLst>
              <a:gd name="T0" fmla="*/ 7220261 w 1098"/>
              <a:gd name="T1" fmla="*/ 2006108 h 361"/>
              <a:gd name="T2" fmla="*/ 9144000 w 1098"/>
              <a:gd name="T3" fmla="*/ 1904789 h 361"/>
              <a:gd name="T4" fmla="*/ 9144000 w 1098"/>
              <a:gd name="T5" fmla="*/ 2438400 h 361"/>
              <a:gd name="T6" fmla="*/ 0 w 1098"/>
              <a:gd name="T7" fmla="*/ 2438400 h 361"/>
              <a:gd name="T8" fmla="*/ 0 w 1098"/>
              <a:gd name="T9" fmla="*/ 0 h 361"/>
              <a:gd name="T10" fmla="*/ 7220261 w 1098"/>
              <a:gd name="T11" fmla="*/ 2006108 h 361"/>
              <a:gd name="T12" fmla="*/ 0 60000 65536"/>
              <a:gd name="T13" fmla="*/ 0 60000 65536"/>
              <a:gd name="T14" fmla="*/ 0 60000 65536"/>
              <a:gd name="T15" fmla="*/ 0 60000 65536"/>
              <a:gd name="T16" fmla="*/ 0 60000 65536"/>
              <a:gd name="T17" fmla="*/ 0 60000 65536"/>
              <a:gd name="T18" fmla="*/ 0 w 1098"/>
              <a:gd name="T19" fmla="*/ 0 h 361"/>
              <a:gd name="T20" fmla="*/ 1098 w 1098"/>
              <a:gd name="T21" fmla="*/ 361 h 361"/>
            </a:gdLst>
            <a:ahLst/>
            <a:cxnLst>
              <a:cxn ang="T12">
                <a:pos x="T0" y="T1"/>
              </a:cxn>
              <a:cxn ang="T13">
                <a:pos x="T2" y="T3"/>
              </a:cxn>
              <a:cxn ang="T14">
                <a:pos x="T4" y="T5"/>
              </a:cxn>
              <a:cxn ang="T15">
                <a:pos x="T6" y="T7"/>
              </a:cxn>
              <a:cxn ang="T16">
                <a:pos x="T8" y="T9"/>
              </a:cxn>
              <a:cxn ang="T17">
                <a:pos x="T10" y="T11"/>
              </a:cxn>
            </a:cxnLst>
            <a:rect l="T18" t="T19" r="T20" b="T21"/>
            <a:pathLst>
              <a:path w="1098" h="361">
                <a:moveTo>
                  <a:pt x="867" y="297"/>
                </a:moveTo>
                <a:cubicBezTo>
                  <a:pt x="946" y="297"/>
                  <a:pt x="1024" y="292"/>
                  <a:pt x="1098" y="282"/>
                </a:cubicBezTo>
                <a:cubicBezTo>
                  <a:pt x="1098" y="361"/>
                  <a:pt x="1098" y="361"/>
                  <a:pt x="1098" y="361"/>
                </a:cubicBezTo>
                <a:cubicBezTo>
                  <a:pt x="0" y="361"/>
                  <a:pt x="0" y="361"/>
                  <a:pt x="0" y="361"/>
                </a:cubicBezTo>
                <a:cubicBezTo>
                  <a:pt x="0" y="0"/>
                  <a:pt x="0" y="0"/>
                  <a:pt x="0" y="0"/>
                </a:cubicBezTo>
                <a:cubicBezTo>
                  <a:pt x="133" y="174"/>
                  <a:pt x="471" y="297"/>
                  <a:pt x="867" y="297"/>
                </a:cubicBezTo>
                <a:close/>
              </a:path>
            </a:pathLst>
          </a:custGeom>
          <a:solidFill>
            <a:srgbClr val="F6D16F"/>
          </a:solidFill>
          <a:ln w="9525">
            <a:noFill/>
            <a:round/>
            <a:headEnd/>
            <a:tailEnd/>
          </a:ln>
        </p:spPr>
        <p:txBody>
          <a:bodyPr/>
          <a:lstStyle/>
          <a:p>
            <a:endParaRPr lang="en-US"/>
          </a:p>
        </p:txBody>
      </p:sp>
      <p:sp>
        <p:nvSpPr>
          <p:cNvPr id="15363" name="Freeform 3"/>
          <p:cNvSpPr>
            <a:spLocks noChangeAspect="1"/>
          </p:cNvSpPr>
          <p:nvPr/>
        </p:nvSpPr>
        <p:spPr bwMode="auto">
          <a:xfrm rot="10800000">
            <a:off x="0" y="4343400"/>
            <a:ext cx="9144000" cy="2590800"/>
          </a:xfrm>
          <a:custGeom>
            <a:avLst/>
            <a:gdLst>
              <a:gd name="T0" fmla="*/ 9144000 w 1066"/>
              <a:gd name="T1" fmla="*/ 472774 h 274"/>
              <a:gd name="T2" fmla="*/ 9144000 w 1066"/>
              <a:gd name="T3" fmla="*/ 0 h 274"/>
              <a:gd name="T4" fmla="*/ 0 w 1066"/>
              <a:gd name="T5" fmla="*/ 0 h 274"/>
              <a:gd name="T6" fmla="*/ 0 w 1066"/>
              <a:gd name="T7" fmla="*/ 2590800 h 274"/>
              <a:gd name="T8" fmla="*/ 7308336 w 1066"/>
              <a:gd name="T9" fmla="*/ 368763 h 274"/>
              <a:gd name="T10" fmla="*/ 9144000 w 1066"/>
              <a:gd name="T11" fmla="*/ 472774 h 274"/>
              <a:gd name="T12" fmla="*/ 0 60000 65536"/>
              <a:gd name="T13" fmla="*/ 0 60000 65536"/>
              <a:gd name="T14" fmla="*/ 0 60000 65536"/>
              <a:gd name="T15" fmla="*/ 0 60000 65536"/>
              <a:gd name="T16" fmla="*/ 0 60000 65536"/>
              <a:gd name="T17" fmla="*/ 0 60000 65536"/>
              <a:gd name="T18" fmla="*/ 0 w 1066"/>
              <a:gd name="T19" fmla="*/ 0 h 274"/>
              <a:gd name="T20" fmla="*/ 1066 w 1066"/>
              <a:gd name="T21" fmla="*/ 274 h 274"/>
            </a:gdLst>
            <a:ahLst/>
            <a:cxnLst>
              <a:cxn ang="T12">
                <a:pos x="T0" y="T1"/>
              </a:cxn>
              <a:cxn ang="T13">
                <a:pos x="T2" y="T3"/>
              </a:cxn>
              <a:cxn ang="T14">
                <a:pos x="T4" y="T5"/>
              </a:cxn>
              <a:cxn ang="T15">
                <a:pos x="T6" y="T7"/>
              </a:cxn>
              <a:cxn ang="T16">
                <a:pos x="T8" y="T9"/>
              </a:cxn>
              <a:cxn ang="T17">
                <a:pos x="T10" y="T11"/>
              </a:cxn>
            </a:cxnLst>
            <a:rect l="T18" t="T19" r="T20" b="T21"/>
            <a:pathLst>
              <a:path w="1066" h="274">
                <a:moveTo>
                  <a:pt x="1066" y="50"/>
                </a:moveTo>
                <a:cubicBezTo>
                  <a:pt x="1066" y="0"/>
                  <a:pt x="1066" y="0"/>
                  <a:pt x="1066" y="0"/>
                </a:cubicBezTo>
                <a:cubicBezTo>
                  <a:pt x="0" y="0"/>
                  <a:pt x="0" y="0"/>
                  <a:pt x="0" y="0"/>
                </a:cubicBezTo>
                <a:cubicBezTo>
                  <a:pt x="0" y="274"/>
                  <a:pt x="0" y="274"/>
                  <a:pt x="0" y="274"/>
                </a:cubicBezTo>
                <a:cubicBezTo>
                  <a:pt x="177" y="133"/>
                  <a:pt x="492" y="39"/>
                  <a:pt x="852" y="39"/>
                </a:cubicBezTo>
                <a:cubicBezTo>
                  <a:pt x="925" y="39"/>
                  <a:pt x="997" y="43"/>
                  <a:pt x="1066" y="50"/>
                </a:cubicBezTo>
                <a:close/>
              </a:path>
            </a:pathLst>
          </a:custGeom>
          <a:solidFill>
            <a:srgbClr val="70859F"/>
          </a:solidFill>
          <a:ln w="9525">
            <a:noFill/>
            <a:round/>
            <a:headEnd/>
            <a:tailEnd/>
          </a:ln>
        </p:spPr>
        <p:txBody>
          <a:bodyPr/>
          <a:lstStyle/>
          <a:p>
            <a:endParaRPr lang="en-US"/>
          </a:p>
        </p:txBody>
      </p:sp>
      <p:sp>
        <p:nvSpPr>
          <p:cNvPr id="15364" name="Rectangle 1"/>
          <p:cNvSpPr>
            <a:spLocks noChangeArrowheads="1"/>
          </p:cNvSpPr>
          <p:nvPr/>
        </p:nvSpPr>
        <p:spPr bwMode="auto">
          <a:xfrm>
            <a:off x="304800" y="715963"/>
            <a:ext cx="7772400" cy="954087"/>
          </a:xfrm>
          <a:prstGeom prst="rect">
            <a:avLst/>
          </a:prstGeom>
          <a:noFill/>
          <a:ln w="9525">
            <a:noFill/>
            <a:miter lim="800000"/>
            <a:headEnd/>
            <a:tailEnd/>
          </a:ln>
        </p:spPr>
        <p:txBody>
          <a:bodyPr anchor="ctr">
            <a:spAutoFit/>
          </a:bodyPr>
          <a:lstStyle/>
          <a:p>
            <a:pPr eaLnBrk="0" hangingPunct="0"/>
            <a:r>
              <a:rPr lang="en-US" sz="2800" dirty="0" smtClean="0">
                <a:latin typeface="Balloon Bd BT" pitchFamily="66" charset="0"/>
                <a:cs typeface="Arial" pitchFamily="34" charset="0"/>
              </a:rPr>
              <a:t>                     21</a:t>
            </a:r>
            <a:r>
              <a:rPr lang="en-US" sz="2800" baseline="30000" dirty="0" smtClean="0">
                <a:latin typeface="Balloon Bd BT" pitchFamily="66" charset="0"/>
                <a:cs typeface="Arial" pitchFamily="34" charset="0"/>
              </a:rPr>
              <a:t>st</a:t>
            </a:r>
            <a:r>
              <a:rPr lang="en-US" sz="2800" dirty="0" smtClean="0">
                <a:latin typeface="Balloon Bd BT" pitchFamily="66" charset="0"/>
                <a:cs typeface="Arial" pitchFamily="34" charset="0"/>
              </a:rPr>
              <a:t> </a:t>
            </a:r>
            <a:r>
              <a:rPr lang="en-US" sz="2800" dirty="0">
                <a:latin typeface="Balloon Bd BT" pitchFamily="66" charset="0"/>
                <a:cs typeface="Arial" pitchFamily="34" charset="0"/>
              </a:rPr>
              <a:t>Century </a:t>
            </a:r>
            <a:r>
              <a:rPr lang="en-US" sz="2800" dirty="0" smtClean="0">
                <a:latin typeface="Balloon Bd BT" pitchFamily="66" charset="0"/>
                <a:cs typeface="Arial" pitchFamily="34" charset="0"/>
              </a:rPr>
              <a:t>Models</a:t>
            </a:r>
            <a:endParaRPr lang="en-US" sz="2800" dirty="0">
              <a:latin typeface="Balloon Bd BT" pitchFamily="66" charset="0"/>
              <a:cs typeface="Arial" pitchFamily="34" charset="0"/>
            </a:endParaRPr>
          </a:p>
          <a:p>
            <a:pPr eaLnBrk="0" hangingPunct="0"/>
            <a:r>
              <a:rPr lang="en-US" sz="2800" dirty="0">
                <a:latin typeface="Balloon Bd BT" pitchFamily="66" charset="0"/>
                <a:cs typeface="Arial" pitchFamily="34" charset="0"/>
              </a:rPr>
              <a:t>Can’t Cut it Without Role Models and Peers</a:t>
            </a:r>
          </a:p>
        </p:txBody>
      </p:sp>
      <p:sp>
        <p:nvSpPr>
          <p:cNvPr id="5" name="Cloud Callout 4"/>
          <p:cNvSpPr/>
          <p:nvPr/>
        </p:nvSpPr>
        <p:spPr>
          <a:xfrm>
            <a:off x="1524000" y="1828800"/>
            <a:ext cx="6934200" cy="2514600"/>
          </a:xfrm>
          <a:prstGeom prst="cloudCallout">
            <a:avLst>
              <a:gd name="adj1" fmla="val -42262"/>
              <a:gd name="adj2" fmla="val 71658"/>
            </a:avLst>
          </a:prstGeom>
          <a:noFill/>
          <a:ln w="50800">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2700000" scaled="1"/>
              <a:tileRect/>
            </a:gradFill>
            <a:prstDash val="dash"/>
            <a:round/>
            <a:headEnd type="none"/>
          </a:ln>
          <a:scene3d>
            <a:camera prst="orthographicFront"/>
            <a:lightRig rig="threePt" dir="t"/>
          </a:scene3d>
          <a:sp3d extrusionH="76200" contourW="12700">
            <a:extrusionClr>
              <a:schemeClr val="tx2"/>
            </a:extrusionClr>
            <a:contourClr>
              <a:schemeClr val="tx2"/>
            </a:contourClr>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solidFill>
                <a:srgbClr val="FFFFFF"/>
              </a:solidFill>
            </a:endParaRPr>
          </a:p>
        </p:txBody>
      </p:sp>
      <p:sp>
        <p:nvSpPr>
          <p:cNvPr id="15368" name="TextBox 5"/>
          <p:cNvSpPr txBox="1">
            <a:spLocks noChangeArrowheads="1"/>
          </p:cNvSpPr>
          <p:nvPr/>
        </p:nvSpPr>
        <p:spPr bwMode="auto">
          <a:xfrm>
            <a:off x="2133600" y="2457450"/>
            <a:ext cx="5638800" cy="1200150"/>
          </a:xfrm>
          <a:prstGeom prst="rect">
            <a:avLst/>
          </a:prstGeom>
          <a:noFill/>
          <a:ln w="9525">
            <a:noFill/>
            <a:miter lim="800000"/>
            <a:headEnd/>
            <a:tailEnd/>
          </a:ln>
        </p:spPr>
        <p:txBody>
          <a:bodyPr>
            <a:spAutoFit/>
          </a:bodyPr>
          <a:lstStyle/>
          <a:p>
            <a:r>
              <a:rPr lang="en-US" dirty="0">
                <a:latin typeface="Calibri" pitchFamily="34" charset="0"/>
              </a:rPr>
              <a:t>“Jewish education must create opportunities for active learners to engage with others, to become immersed in social contexts where they can experience personal</a:t>
            </a:r>
          </a:p>
          <a:p>
            <a:r>
              <a:rPr lang="en-US" dirty="0">
                <a:latin typeface="Calibri" pitchFamily="34" charset="0"/>
              </a:rPr>
              <a:t>meaning in and through connectedness and community.”</a:t>
            </a:r>
          </a:p>
        </p:txBody>
      </p:sp>
      <p:sp>
        <p:nvSpPr>
          <p:cNvPr id="15369" name="TextBox 6"/>
          <p:cNvSpPr txBox="1">
            <a:spLocks noChangeArrowheads="1"/>
          </p:cNvSpPr>
          <p:nvPr/>
        </p:nvSpPr>
        <p:spPr bwMode="auto">
          <a:xfrm>
            <a:off x="533400" y="5072062"/>
            <a:ext cx="5715000" cy="338138"/>
          </a:xfrm>
          <a:prstGeom prst="rect">
            <a:avLst/>
          </a:prstGeom>
          <a:noFill/>
          <a:ln w="9525">
            <a:noFill/>
            <a:miter lim="800000"/>
            <a:headEnd/>
            <a:tailEnd/>
          </a:ln>
        </p:spPr>
        <p:txBody>
          <a:bodyPr>
            <a:spAutoFit/>
          </a:bodyPr>
          <a:lstStyle/>
          <a:p>
            <a:r>
              <a:rPr lang="en-US" sz="1600" dirty="0" err="1">
                <a:latin typeface="Calibri" pitchFamily="34" charset="0"/>
              </a:rPr>
              <a:t>Lippman</a:t>
            </a:r>
            <a:r>
              <a:rPr lang="en-US" sz="1600" dirty="0">
                <a:latin typeface="Calibri" pitchFamily="34" charset="0"/>
              </a:rPr>
              <a:t> </a:t>
            </a:r>
            <a:r>
              <a:rPr lang="en-US" sz="1600" dirty="0" err="1">
                <a:latin typeface="Calibri" pitchFamily="34" charset="0"/>
              </a:rPr>
              <a:t>Kanfer</a:t>
            </a:r>
            <a:r>
              <a:rPr lang="en-US" sz="1600" dirty="0">
                <a:latin typeface="Calibri" pitchFamily="34" charset="0"/>
              </a:rPr>
              <a:t> Institute, Design Principles for the 21</a:t>
            </a:r>
            <a:r>
              <a:rPr lang="en-US" sz="1600" baseline="30000" dirty="0">
                <a:latin typeface="Calibri" pitchFamily="34" charset="0"/>
              </a:rPr>
              <a:t>st</a:t>
            </a:r>
            <a:r>
              <a:rPr lang="en-US" sz="1600" dirty="0">
                <a:latin typeface="Calibri" pitchFamily="34" charset="0"/>
              </a:rPr>
              <a:t> Century</a:t>
            </a:r>
          </a:p>
        </p:txBody>
      </p:sp>
      <p:sp>
        <p:nvSpPr>
          <p:cNvPr id="15370" name="TextBox 7"/>
          <p:cNvSpPr txBox="1">
            <a:spLocks noChangeArrowheads="1"/>
          </p:cNvSpPr>
          <p:nvPr/>
        </p:nvSpPr>
        <p:spPr bwMode="auto">
          <a:xfrm>
            <a:off x="4724400" y="6324600"/>
            <a:ext cx="4343400" cy="307975"/>
          </a:xfrm>
          <a:prstGeom prst="rect">
            <a:avLst/>
          </a:prstGeom>
          <a:noFill/>
          <a:ln w="9525">
            <a:noFill/>
            <a:miter lim="800000"/>
            <a:headEnd/>
            <a:tailEnd/>
          </a:ln>
        </p:spPr>
        <p:txBody>
          <a:bodyPr>
            <a:spAutoFit/>
          </a:bodyPr>
          <a:lstStyle/>
          <a:p>
            <a:pPr algn="r"/>
            <a:r>
              <a:rPr lang="en-US" sz="1400">
                <a:latin typeface="Calibri" pitchFamily="34" charset="0"/>
              </a:rPr>
              <a:t>What is the role of community and relationships?</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Freeform 2"/>
          <p:cNvSpPr>
            <a:spLocks/>
          </p:cNvSpPr>
          <p:nvPr/>
        </p:nvSpPr>
        <p:spPr bwMode="auto">
          <a:xfrm rot="10800000">
            <a:off x="0" y="0"/>
            <a:ext cx="9144000" cy="2438400"/>
          </a:xfrm>
          <a:custGeom>
            <a:avLst/>
            <a:gdLst>
              <a:gd name="T0" fmla="*/ 7220261 w 1098"/>
              <a:gd name="T1" fmla="*/ 2006108 h 361"/>
              <a:gd name="T2" fmla="*/ 9144000 w 1098"/>
              <a:gd name="T3" fmla="*/ 1904789 h 361"/>
              <a:gd name="T4" fmla="*/ 9144000 w 1098"/>
              <a:gd name="T5" fmla="*/ 2438400 h 361"/>
              <a:gd name="T6" fmla="*/ 0 w 1098"/>
              <a:gd name="T7" fmla="*/ 2438400 h 361"/>
              <a:gd name="T8" fmla="*/ 0 w 1098"/>
              <a:gd name="T9" fmla="*/ 0 h 361"/>
              <a:gd name="T10" fmla="*/ 7220261 w 1098"/>
              <a:gd name="T11" fmla="*/ 2006108 h 361"/>
              <a:gd name="T12" fmla="*/ 0 60000 65536"/>
              <a:gd name="T13" fmla="*/ 0 60000 65536"/>
              <a:gd name="T14" fmla="*/ 0 60000 65536"/>
              <a:gd name="T15" fmla="*/ 0 60000 65536"/>
              <a:gd name="T16" fmla="*/ 0 60000 65536"/>
              <a:gd name="T17" fmla="*/ 0 60000 65536"/>
              <a:gd name="T18" fmla="*/ 0 w 1098"/>
              <a:gd name="T19" fmla="*/ 0 h 361"/>
              <a:gd name="T20" fmla="*/ 1098 w 1098"/>
              <a:gd name="T21" fmla="*/ 361 h 361"/>
            </a:gdLst>
            <a:ahLst/>
            <a:cxnLst>
              <a:cxn ang="T12">
                <a:pos x="T0" y="T1"/>
              </a:cxn>
              <a:cxn ang="T13">
                <a:pos x="T2" y="T3"/>
              </a:cxn>
              <a:cxn ang="T14">
                <a:pos x="T4" y="T5"/>
              </a:cxn>
              <a:cxn ang="T15">
                <a:pos x="T6" y="T7"/>
              </a:cxn>
              <a:cxn ang="T16">
                <a:pos x="T8" y="T9"/>
              </a:cxn>
              <a:cxn ang="T17">
                <a:pos x="T10" y="T11"/>
              </a:cxn>
            </a:cxnLst>
            <a:rect l="T18" t="T19" r="T20" b="T21"/>
            <a:pathLst>
              <a:path w="1098" h="361">
                <a:moveTo>
                  <a:pt x="867" y="297"/>
                </a:moveTo>
                <a:cubicBezTo>
                  <a:pt x="946" y="297"/>
                  <a:pt x="1024" y="292"/>
                  <a:pt x="1098" y="282"/>
                </a:cubicBezTo>
                <a:cubicBezTo>
                  <a:pt x="1098" y="361"/>
                  <a:pt x="1098" y="361"/>
                  <a:pt x="1098" y="361"/>
                </a:cubicBezTo>
                <a:cubicBezTo>
                  <a:pt x="0" y="361"/>
                  <a:pt x="0" y="361"/>
                  <a:pt x="0" y="361"/>
                </a:cubicBezTo>
                <a:cubicBezTo>
                  <a:pt x="0" y="0"/>
                  <a:pt x="0" y="0"/>
                  <a:pt x="0" y="0"/>
                </a:cubicBezTo>
                <a:cubicBezTo>
                  <a:pt x="133" y="174"/>
                  <a:pt x="471" y="297"/>
                  <a:pt x="867" y="297"/>
                </a:cubicBezTo>
                <a:close/>
              </a:path>
            </a:pathLst>
          </a:custGeom>
          <a:solidFill>
            <a:srgbClr val="F6D16F"/>
          </a:solidFill>
          <a:ln w="9525">
            <a:noFill/>
            <a:round/>
            <a:headEnd/>
            <a:tailEnd/>
          </a:ln>
        </p:spPr>
        <p:txBody>
          <a:bodyPr/>
          <a:lstStyle/>
          <a:p>
            <a:endParaRPr lang="en-US"/>
          </a:p>
        </p:txBody>
      </p:sp>
      <p:sp>
        <p:nvSpPr>
          <p:cNvPr id="16387" name="Freeform 3"/>
          <p:cNvSpPr>
            <a:spLocks noChangeAspect="1"/>
          </p:cNvSpPr>
          <p:nvPr/>
        </p:nvSpPr>
        <p:spPr bwMode="auto">
          <a:xfrm rot="10800000">
            <a:off x="0" y="4343400"/>
            <a:ext cx="9144000" cy="2590800"/>
          </a:xfrm>
          <a:custGeom>
            <a:avLst/>
            <a:gdLst>
              <a:gd name="T0" fmla="*/ 9144000 w 1066"/>
              <a:gd name="T1" fmla="*/ 472774 h 274"/>
              <a:gd name="T2" fmla="*/ 9144000 w 1066"/>
              <a:gd name="T3" fmla="*/ 0 h 274"/>
              <a:gd name="T4" fmla="*/ 0 w 1066"/>
              <a:gd name="T5" fmla="*/ 0 h 274"/>
              <a:gd name="T6" fmla="*/ 0 w 1066"/>
              <a:gd name="T7" fmla="*/ 2590800 h 274"/>
              <a:gd name="T8" fmla="*/ 7308336 w 1066"/>
              <a:gd name="T9" fmla="*/ 368763 h 274"/>
              <a:gd name="T10" fmla="*/ 9144000 w 1066"/>
              <a:gd name="T11" fmla="*/ 472774 h 274"/>
              <a:gd name="T12" fmla="*/ 0 60000 65536"/>
              <a:gd name="T13" fmla="*/ 0 60000 65536"/>
              <a:gd name="T14" fmla="*/ 0 60000 65536"/>
              <a:gd name="T15" fmla="*/ 0 60000 65536"/>
              <a:gd name="T16" fmla="*/ 0 60000 65536"/>
              <a:gd name="T17" fmla="*/ 0 60000 65536"/>
              <a:gd name="T18" fmla="*/ 0 w 1066"/>
              <a:gd name="T19" fmla="*/ 0 h 274"/>
              <a:gd name="T20" fmla="*/ 1066 w 1066"/>
              <a:gd name="T21" fmla="*/ 274 h 274"/>
            </a:gdLst>
            <a:ahLst/>
            <a:cxnLst>
              <a:cxn ang="T12">
                <a:pos x="T0" y="T1"/>
              </a:cxn>
              <a:cxn ang="T13">
                <a:pos x="T2" y="T3"/>
              </a:cxn>
              <a:cxn ang="T14">
                <a:pos x="T4" y="T5"/>
              </a:cxn>
              <a:cxn ang="T15">
                <a:pos x="T6" y="T7"/>
              </a:cxn>
              <a:cxn ang="T16">
                <a:pos x="T8" y="T9"/>
              </a:cxn>
              <a:cxn ang="T17">
                <a:pos x="T10" y="T11"/>
              </a:cxn>
            </a:cxnLst>
            <a:rect l="T18" t="T19" r="T20" b="T21"/>
            <a:pathLst>
              <a:path w="1066" h="274">
                <a:moveTo>
                  <a:pt x="1066" y="50"/>
                </a:moveTo>
                <a:cubicBezTo>
                  <a:pt x="1066" y="0"/>
                  <a:pt x="1066" y="0"/>
                  <a:pt x="1066" y="0"/>
                </a:cubicBezTo>
                <a:cubicBezTo>
                  <a:pt x="0" y="0"/>
                  <a:pt x="0" y="0"/>
                  <a:pt x="0" y="0"/>
                </a:cubicBezTo>
                <a:cubicBezTo>
                  <a:pt x="0" y="274"/>
                  <a:pt x="0" y="274"/>
                  <a:pt x="0" y="274"/>
                </a:cubicBezTo>
                <a:cubicBezTo>
                  <a:pt x="177" y="133"/>
                  <a:pt x="492" y="39"/>
                  <a:pt x="852" y="39"/>
                </a:cubicBezTo>
                <a:cubicBezTo>
                  <a:pt x="925" y="39"/>
                  <a:pt x="997" y="43"/>
                  <a:pt x="1066" y="50"/>
                </a:cubicBezTo>
                <a:close/>
              </a:path>
            </a:pathLst>
          </a:custGeom>
          <a:solidFill>
            <a:srgbClr val="70859F"/>
          </a:solidFill>
          <a:ln w="9525">
            <a:noFill/>
            <a:round/>
            <a:headEnd/>
            <a:tailEnd/>
          </a:ln>
        </p:spPr>
        <p:txBody>
          <a:bodyPr/>
          <a:lstStyle/>
          <a:p>
            <a:endParaRPr lang="en-US"/>
          </a:p>
        </p:txBody>
      </p:sp>
      <p:sp>
        <p:nvSpPr>
          <p:cNvPr id="16388" name="Rectangle 1"/>
          <p:cNvSpPr>
            <a:spLocks noChangeArrowheads="1"/>
          </p:cNvSpPr>
          <p:nvPr/>
        </p:nvSpPr>
        <p:spPr bwMode="auto">
          <a:xfrm>
            <a:off x="1905000" y="303213"/>
            <a:ext cx="4648200" cy="1476375"/>
          </a:xfrm>
          <a:prstGeom prst="rect">
            <a:avLst/>
          </a:prstGeom>
          <a:noFill/>
          <a:ln w="9525">
            <a:noFill/>
            <a:miter lim="800000"/>
            <a:headEnd/>
            <a:tailEnd/>
          </a:ln>
        </p:spPr>
        <p:txBody>
          <a:bodyPr anchor="ctr">
            <a:spAutoFit/>
          </a:bodyPr>
          <a:lstStyle/>
          <a:p>
            <a:r>
              <a:rPr lang="en-US" sz="3000">
                <a:latin typeface="Balloon Bd BT" pitchFamily="66" charset="0"/>
                <a:ea typeface="Times New Roman" pitchFamily="18" charset="0"/>
                <a:cs typeface="Arial" pitchFamily="34" charset="0"/>
              </a:rPr>
              <a:t>21</a:t>
            </a:r>
            <a:r>
              <a:rPr lang="en-US" sz="3000" baseline="30000">
                <a:latin typeface="Balloon Bd BT" pitchFamily="66" charset="0"/>
                <a:ea typeface="Times New Roman" pitchFamily="18" charset="0"/>
                <a:cs typeface="Arial" pitchFamily="34" charset="0"/>
              </a:rPr>
              <a:t>st</a:t>
            </a:r>
            <a:r>
              <a:rPr lang="en-US" sz="3000">
                <a:latin typeface="Balloon Bd BT" pitchFamily="66" charset="0"/>
                <a:ea typeface="Times New Roman" pitchFamily="18" charset="0"/>
                <a:cs typeface="Arial" pitchFamily="34" charset="0"/>
              </a:rPr>
              <a:t> Century Models</a:t>
            </a:r>
          </a:p>
          <a:p>
            <a:pPr eaLnBrk="0" hangingPunct="0"/>
            <a:r>
              <a:rPr lang="en-US" sz="3000">
                <a:latin typeface="Balloon Bd BT" pitchFamily="66" charset="0"/>
                <a:ea typeface="Times New Roman" pitchFamily="18" charset="0"/>
                <a:cs typeface="Arial" pitchFamily="34" charset="0"/>
              </a:rPr>
              <a:t>Can’t Cut it Without</a:t>
            </a:r>
          </a:p>
          <a:p>
            <a:pPr eaLnBrk="0" hangingPunct="0"/>
            <a:r>
              <a:rPr lang="en-US" sz="3000">
                <a:latin typeface="Balloon Bd BT" pitchFamily="66" charset="0"/>
                <a:ea typeface="Times New Roman" pitchFamily="18" charset="0"/>
                <a:cs typeface="Arial" pitchFamily="34" charset="0"/>
              </a:rPr>
              <a:t> Role Models and Peers </a:t>
            </a:r>
          </a:p>
        </p:txBody>
      </p:sp>
      <p:sp>
        <p:nvSpPr>
          <p:cNvPr id="20482" name="Rectangle 2"/>
          <p:cNvSpPr>
            <a:spLocks noChangeArrowheads="1"/>
          </p:cNvSpPr>
          <p:nvPr/>
        </p:nvSpPr>
        <p:spPr bwMode="auto">
          <a:xfrm>
            <a:off x="1066800" y="1996896"/>
            <a:ext cx="6858000" cy="2400657"/>
          </a:xfrm>
          <a:prstGeom prst="rect">
            <a:avLst/>
          </a:prstGeom>
          <a:noFill/>
          <a:ln w="9525">
            <a:noFill/>
            <a:miter lim="800000"/>
            <a:headEnd/>
            <a:tailEnd/>
          </a:ln>
          <a:effectLst/>
        </p:spPr>
        <p:txBody>
          <a:bodyPr anchor="ctr">
            <a:spAutoFit/>
          </a:bodyPr>
          <a:lstStyle/>
          <a:p>
            <a:pPr algn="ctr"/>
            <a:r>
              <a:rPr lang="en-US" b="1" dirty="0">
                <a:latin typeface="Calibri" pitchFamily="34" charset="0"/>
                <a:ea typeface="Times New Roman" pitchFamily="18" charset="0"/>
                <a:cs typeface="Arial" pitchFamily="34" charset="0"/>
              </a:rPr>
              <a:t>Temple Beth </a:t>
            </a:r>
            <a:r>
              <a:rPr lang="en-US" b="1" dirty="0" err="1">
                <a:latin typeface="Calibri" pitchFamily="34" charset="0"/>
                <a:ea typeface="Times New Roman" pitchFamily="18" charset="0"/>
                <a:cs typeface="Arial" pitchFamily="34" charset="0"/>
              </a:rPr>
              <a:t>Sholom</a:t>
            </a:r>
            <a:r>
              <a:rPr lang="en-US" b="1" dirty="0">
                <a:latin typeface="Calibri" pitchFamily="34" charset="0"/>
                <a:ea typeface="Times New Roman" pitchFamily="18" charset="0"/>
                <a:cs typeface="Arial" pitchFamily="34" charset="0"/>
              </a:rPr>
              <a:t> of Roslyn</a:t>
            </a:r>
            <a:endParaRPr lang="en-US" dirty="0">
              <a:latin typeface="Calibri" pitchFamily="34" charset="0"/>
              <a:ea typeface="Times New Roman" pitchFamily="18" charset="0"/>
              <a:cs typeface="Arial" pitchFamily="34" charset="0"/>
            </a:endParaRPr>
          </a:p>
          <a:p>
            <a:pPr eaLnBrk="0" hangingPunct="0"/>
            <a:endParaRPr lang="en-US" sz="1400" dirty="0">
              <a:latin typeface="Calibri" pitchFamily="34" charset="0"/>
              <a:ea typeface="Times New Roman" pitchFamily="18" charset="0"/>
              <a:cs typeface="Arial" pitchFamily="34" charset="0"/>
            </a:endParaRPr>
          </a:p>
          <a:p>
            <a:pPr eaLnBrk="0" hangingPunct="0"/>
            <a:r>
              <a:rPr lang="en-US" dirty="0">
                <a:latin typeface="Calibri" pitchFamily="34" charset="0"/>
                <a:ea typeface="Times New Roman" pitchFamily="18" charset="0"/>
                <a:cs typeface="Arial" pitchFamily="34" charset="0"/>
              </a:rPr>
              <a:t>Build Relationships:</a:t>
            </a:r>
          </a:p>
          <a:p>
            <a:pPr eaLnBrk="0" hangingPunct="0"/>
            <a:endParaRPr lang="en-US" sz="1000" dirty="0">
              <a:latin typeface="Calibri" pitchFamily="34" charset="0"/>
              <a:cs typeface="Arial" pitchFamily="34" charset="0"/>
            </a:endParaRPr>
          </a:p>
          <a:p>
            <a:pPr eaLnBrk="0" hangingPunct="0">
              <a:buFontTx/>
              <a:buBlip>
                <a:blip r:embed="rId3"/>
              </a:buBlip>
            </a:pPr>
            <a:r>
              <a:rPr lang="en-US" dirty="0">
                <a:latin typeface="Calibri" pitchFamily="34" charset="0"/>
                <a:cs typeface="Times New Roman" pitchFamily="18" charset="0"/>
              </a:rPr>
              <a:t>  Families 2x a month share Shabbat in</a:t>
            </a:r>
            <a:r>
              <a:rPr lang="en-US" i="1" dirty="0">
                <a:latin typeface="Calibri" pitchFamily="34" charset="0"/>
                <a:cs typeface="Times New Roman" pitchFamily="18" charset="0"/>
              </a:rPr>
              <a:t> </a:t>
            </a:r>
            <a:r>
              <a:rPr lang="en-US" i="1" dirty="0" err="1">
                <a:latin typeface="Calibri" pitchFamily="34" charset="0"/>
                <a:cs typeface="Times New Roman" pitchFamily="18" charset="0"/>
              </a:rPr>
              <a:t>shul</a:t>
            </a:r>
            <a:r>
              <a:rPr lang="en-US" i="1" dirty="0">
                <a:latin typeface="Calibri" pitchFamily="34" charset="0"/>
                <a:cs typeface="Times New Roman" pitchFamily="18" charset="0"/>
              </a:rPr>
              <a:t> </a:t>
            </a:r>
            <a:endParaRPr lang="en-US" i="1" dirty="0">
              <a:latin typeface="Calibri" pitchFamily="34" charset="0"/>
              <a:cs typeface="Arial" pitchFamily="34" charset="0"/>
            </a:endParaRPr>
          </a:p>
          <a:p>
            <a:pPr eaLnBrk="0" hangingPunct="0">
              <a:buFontTx/>
              <a:buBlip>
                <a:blip r:embed="rId3"/>
              </a:buBlip>
            </a:pPr>
            <a:r>
              <a:rPr lang="en-US" dirty="0">
                <a:latin typeface="Calibri" pitchFamily="34" charset="0"/>
                <a:cs typeface="Times New Roman" pitchFamily="18" charset="0"/>
              </a:rPr>
              <a:t>  Once a month families actively participating in </a:t>
            </a:r>
            <a:r>
              <a:rPr lang="en-US" i="1" dirty="0" err="1">
                <a:latin typeface="Calibri" pitchFamily="34" charset="0"/>
                <a:cs typeface="Times New Roman" pitchFamily="18" charset="0"/>
              </a:rPr>
              <a:t>Tikkun</a:t>
            </a:r>
            <a:r>
              <a:rPr lang="en-US" i="1" dirty="0">
                <a:latin typeface="Calibri" pitchFamily="34" charset="0"/>
                <a:cs typeface="Times New Roman" pitchFamily="18" charset="0"/>
              </a:rPr>
              <a:t> </a:t>
            </a:r>
            <a:r>
              <a:rPr lang="en-US" i="1" dirty="0" err="1">
                <a:latin typeface="Calibri" pitchFamily="34" charset="0"/>
                <a:cs typeface="Times New Roman" pitchFamily="18" charset="0"/>
              </a:rPr>
              <a:t>Olam</a:t>
            </a:r>
            <a:r>
              <a:rPr lang="en-US" i="1" dirty="0">
                <a:latin typeface="Calibri" pitchFamily="34" charset="0"/>
                <a:cs typeface="Times New Roman" pitchFamily="18" charset="0"/>
              </a:rPr>
              <a:t> </a:t>
            </a:r>
            <a:r>
              <a:rPr lang="en-US" dirty="0">
                <a:latin typeface="Calibri" pitchFamily="34" charset="0"/>
                <a:cs typeface="Times New Roman" pitchFamily="18" charset="0"/>
              </a:rPr>
              <a:t>activity</a:t>
            </a:r>
            <a:endParaRPr lang="en-US" dirty="0">
              <a:latin typeface="Calibri" pitchFamily="34" charset="0"/>
              <a:cs typeface="Arial" pitchFamily="34" charset="0"/>
            </a:endParaRPr>
          </a:p>
          <a:p>
            <a:pPr eaLnBrk="0" hangingPunct="0">
              <a:buFontTx/>
              <a:buBlip>
                <a:blip r:embed="rId3"/>
              </a:buBlip>
            </a:pPr>
            <a:r>
              <a:rPr lang="en-US" dirty="0">
                <a:latin typeface="Calibri" pitchFamily="34" charset="0"/>
                <a:cs typeface="Times New Roman" pitchFamily="18" charset="0"/>
              </a:rPr>
              <a:t>  </a:t>
            </a:r>
            <a:r>
              <a:rPr lang="en-US" i="1" dirty="0" err="1">
                <a:latin typeface="Calibri" pitchFamily="34" charset="0"/>
                <a:cs typeface="Times New Roman" pitchFamily="18" charset="0"/>
              </a:rPr>
              <a:t>Morei</a:t>
            </a:r>
            <a:r>
              <a:rPr lang="en-US" i="1" dirty="0">
                <a:latin typeface="Calibri" pitchFamily="34" charset="0"/>
                <a:cs typeface="Times New Roman" pitchFamily="18" charset="0"/>
              </a:rPr>
              <a:t> </a:t>
            </a:r>
            <a:r>
              <a:rPr lang="en-US" i="1" dirty="0" err="1">
                <a:latin typeface="Calibri" pitchFamily="34" charset="0"/>
                <a:cs typeface="Times New Roman" pitchFamily="18" charset="0"/>
              </a:rPr>
              <a:t>Derech</a:t>
            </a:r>
            <a:r>
              <a:rPr lang="en-US" i="1" dirty="0">
                <a:latin typeface="Calibri" pitchFamily="34" charset="0"/>
                <a:cs typeface="Times New Roman" pitchFamily="18" charset="0"/>
              </a:rPr>
              <a:t> </a:t>
            </a:r>
            <a:r>
              <a:rPr lang="en-US" dirty="0">
                <a:latin typeface="Calibri" pitchFamily="34" charset="0"/>
                <a:cs typeface="Times New Roman" pitchFamily="18" charset="0"/>
              </a:rPr>
              <a:t>– Families connect with leaders in the congregation</a:t>
            </a:r>
            <a:br>
              <a:rPr lang="en-US" dirty="0">
                <a:latin typeface="Calibri" pitchFamily="34" charset="0"/>
                <a:cs typeface="Times New Roman" pitchFamily="18" charset="0"/>
              </a:rPr>
            </a:br>
            <a:r>
              <a:rPr lang="en-US" dirty="0">
                <a:latin typeface="Calibri" pitchFamily="34" charset="0"/>
                <a:cs typeface="Times New Roman" pitchFamily="18" charset="0"/>
              </a:rPr>
              <a:t>     who have spent a year fostering their own Jewish learning</a:t>
            </a:r>
            <a:r>
              <a:rPr lang="en-US" dirty="0" smtClean="0">
                <a:latin typeface="Calibri" pitchFamily="34" charset="0"/>
                <a:cs typeface="Times New Roman" pitchFamily="18" charset="0"/>
              </a:rPr>
              <a:t>.  </a:t>
            </a:r>
            <a:r>
              <a:rPr lang="en-US" i="1" dirty="0" err="1" smtClean="0">
                <a:latin typeface="Calibri" pitchFamily="34" charset="0"/>
                <a:cs typeface="Times New Roman" pitchFamily="18" charset="0"/>
              </a:rPr>
              <a:t>Morei</a:t>
            </a:r>
            <a:r>
              <a:rPr lang="en-US" i="1" dirty="0" smtClean="0">
                <a:latin typeface="Calibri" pitchFamily="34" charset="0"/>
                <a:cs typeface="Times New Roman" pitchFamily="18" charset="0"/>
              </a:rPr>
              <a:t> </a:t>
            </a:r>
            <a:r>
              <a:rPr lang="en-US" dirty="0" smtClean="0">
                <a:latin typeface="Calibri" pitchFamily="34" charset="0"/>
                <a:cs typeface="Times New Roman" pitchFamily="18" charset="0"/>
              </a:rPr>
              <a:t/>
            </a:r>
            <a:br>
              <a:rPr lang="en-US" dirty="0" smtClean="0">
                <a:latin typeface="Calibri" pitchFamily="34" charset="0"/>
                <a:cs typeface="Times New Roman" pitchFamily="18" charset="0"/>
              </a:rPr>
            </a:br>
            <a:r>
              <a:rPr lang="en-US" dirty="0" smtClean="0">
                <a:latin typeface="Calibri" pitchFamily="34" charset="0"/>
                <a:cs typeface="Times New Roman" pitchFamily="18" charset="0"/>
              </a:rPr>
              <a:t>     </a:t>
            </a:r>
            <a:r>
              <a:rPr lang="en-US" i="1" dirty="0" err="1">
                <a:latin typeface="Calibri" pitchFamily="34" charset="0"/>
                <a:cs typeface="Times New Roman" pitchFamily="18" charset="0"/>
              </a:rPr>
              <a:t>Derech</a:t>
            </a:r>
            <a:r>
              <a:rPr lang="en-US" dirty="0">
                <a:latin typeface="Calibri" pitchFamily="34" charset="0"/>
                <a:cs typeface="Times New Roman" pitchFamily="18" charset="0"/>
              </a:rPr>
              <a:t> are guides to help families on their Jewish journeys.</a:t>
            </a:r>
            <a:endParaRPr lang="en-US" dirty="0">
              <a:latin typeface="Calibri" pitchFamily="34" charset="0"/>
              <a:cs typeface="Arial" pitchFamily="34" charset="0"/>
            </a:endParaRPr>
          </a:p>
        </p:txBody>
      </p:sp>
      <p:sp>
        <p:nvSpPr>
          <p:cNvPr id="16390" name="Rectangle 5"/>
          <p:cNvSpPr>
            <a:spLocks noChangeArrowheads="1"/>
          </p:cNvSpPr>
          <p:nvPr/>
        </p:nvSpPr>
        <p:spPr bwMode="auto">
          <a:xfrm>
            <a:off x="2895600" y="4495800"/>
            <a:ext cx="5181600" cy="323850"/>
          </a:xfrm>
          <a:prstGeom prst="rect">
            <a:avLst/>
          </a:prstGeom>
          <a:noFill/>
          <a:ln w="9525">
            <a:noFill/>
            <a:miter lim="800000"/>
            <a:headEnd/>
            <a:tailEnd/>
          </a:ln>
        </p:spPr>
        <p:txBody>
          <a:bodyPr>
            <a:spAutoFit/>
          </a:bodyPr>
          <a:lstStyle/>
          <a:p>
            <a:r>
              <a:rPr lang="en-US" sz="1500" i="1">
                <a:latin typeface="Calibri" pitchFamily="34" charset="0"/>
                <a:hlinkClick r:id="rId4"/>
              </a:rPr>
              <a:t>http://www.tbsroslyn.org/lifelonglearning/moreh_derech.shtml</a:t>
            </a:r>
            <a:r>
              <a:rPr lang="en-US" sz="1500" i="1">
                <a:latin typeface="Calibri" pitchFamily="34" charset="0"/>
              </a:rPr>
              <a:t> </a:t>
            </a:r>
          </a:p>
        </p:txBody>
      </p:sp>
      <p:sp>
        <p:nvSpPr>
          <p:cNvPr id="16391" name="TextBox 6"/>
          <p:cNvSpPr txBox="1">
            <a:spLocks noChangeArrowheads="1"/>
          </p:cNvSpPr>
          <p:nvPr/>
        </p:nvSpPr>
        <p:spPr bwMode="auto">
          <a:xfrm>
            <a:off x="4724400" y="6324600"/>
            <a:ext cx="4343400" cy="307975"/>
          </a:xfrm>
          <a:prstGeom prst="rect">
            <a:avLst/>
          </a:prstGeom>
          <a:noFill/>
          <a:ln w="9525">
            <a:noFill/>
            <a:miter lim="800000"/>
            <a:headEnd/>
            <a:tailEnd/>
          </a:ln>
        </p:spPr>
        <p:txBody>
          <a:bodyPr>
            <a:spAutoFit/>
          </a:bodyPr>
          <a:lstStyle/>
          <a:p>
            <a:pPr algn="r"/>
            <a:r>
              <a:rPr lang="en-US" sz="1400">
                <a:latin typeface="Calibri" pitchFamily="34" charset="0"/>
              </a:rPr>
              <a:t>What is the role of community and relationships?</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Freeform 2"/>
          <p:cNvSpPr>
            <a:spLocks/>
          </p:cNvSpPr>
          <p:nvPr/>
        </p:nvSpPr>
        <p:spPr bwMode="auto">
          <a:xfrm rot="10800000">
            <a:off x="0" y="0"/>
            <a:ext cx="9144000" cy="2438400"/>
          </a:xfrm>
          <a:custGeom>
            <a:avLst/>
            <a:gdLst>
              <a:gd name="T0" fmla="*/ 7220261 w 1098"/>
              <a:gd name="T1" fmla="*/ 2006108 h 361"/>
              <a:gd name="T2" fmla="*/ 9144000 w 1098"/>
              <a:gd name="T3" fmla="*/ 1904789 h 361"/>
              <a:gd name="T4" fmla="*/ 9144000 w 1098"/>
              <a:gd name="T5" fmla="*/ 2438400 h 361"/>
              <a:gd name="T6" fmla="*/ 0 w 1098"/>
              <a:gd name="T7" fmla="*/ 2438400 h 361"/>
              <a:gd name="T8" fmla="*/ 0 w 1098"/>
              <a:gd name="T9" fmla="*/ 0 h 361"/>
              <a:gd name="T10" fmla="*/ 7220261 w 1098"/>
              <a:gd name="T11" fmla="*/ 2006108 h 361"/>
              <a:gd name="T12" fmla="*/ 0 60000 65536"/>
              <a:gd name="T13" fmla="*/ 0 60000 65536"/>
              <a:gd name="T14" fmla="*/ 0 60000 65536"/>
              <a:gd name="T15" fmla="*/ 0 60000 65536"/>
              <a:gd name="T16" fmla="*/ 0 60000 65536"/>
              <a:gd name="T17" fmla="*/ 0 60000 65536"/>
              <a:gd name="T18" fmla="*/ 0 w 1098"/>
              <a:gd name="T19" fmla="*/ 0 h 361"/>
              <a:gd name="T20" fmla="*/ 1098 w 1098"/>
              <a:gd name="T21" fmla="*/ 361 h 361"/>
            </a:gdLst>
            <a:ahLst/>
            <a:cxnLst>
              <a:cxn ang="T12">
                <a:pos x="T0" y="T1"/>
              </a:cxn>
              <a:cxn ang="T13">
                <a:pos x="T2" y="T3"/>
              </a:cxn>
              <a:cxn ang="T14">
                <a:pos x="T4" y="T5"/>
              </a:cxn>
              <a:cxn ang="T15">
                <a:pos x="T6" y="T7"/>
              </a:cxn>
              <a:cxn ang="T16">
                <a:pos x="T8" y="T9"/>
              </a:cxn>
              <a:cxn ang="T17">
                <a:pos x="T10" y="T11"/>
              </a:cxn>
            </a:cxnLst>
            <a:rect l="T18" t="T19" r="T20" b="T21"/>
            <a:pathLst>
              <a:path w="1098" h="361">
                <a:moveTo>
                  <a:pt x="867" y="297"/>
                </a:moveTo>
                <a:cubicBezTo>
                  <a:pt x="946" y="297"/>
                  <a:pt x="1024" y="292"/>
                  <a:pt x="1098" y="282"/>
                </a:cubicBezTo>
                <a:cubicBezTo>
                  <a:pt x="1098" y="361"/>
                  <a:pt x="1098" y="361"/>
                  <a:pt x="1098" y="361"/>
                </a:cubicBezTo>
                <a:cubicBezTo>
                  <a:pt x="0" y="361"/>
                  <a:pt x="0" y="361"/>
                  <a:pt x="0" y="361"/>
                </a:cubicBezTo>
                <a:cubicBezTo>
                  <a:pt x="0" y="0"/>
                  <a:pt x="0" y="0"/>
                  <a:pt x="0" y="0"/>
                </a:cubicBezTo>
                <a:cubicBezTo>
                  <a:pt x="133" y="174"/>
                  <a:pt x="471" y="297"/>
                  <a:pt x="867" y="297"/>
                </a:cubicBezTo>
                <a:close/>
              </a:path>
            </a:pathLst>
          </a:custGeom>
          <a:solidFill>
            <a:srgbClr val="F6D16F"/>
          </a:solidFill>
          <a:ln w="9525">
            <a:noFill/>
            <a:round/>
            <a:headEnd/>
            <a:tailEnd/>
          </a:ln>
        </p:spPr>
        <p:txBody>
          <a:bodyPr/>
          <a:lstStyle/>
          <a:p>
            <a:endParaRPr lang="en-US"/>
          </a:p>
        </p:txBody>
      </p:sp>
      <p:sp>
        <p:nvSpPr>
          <p:cNvPr id="17411" name="Freeform 3"/>
          <p:cNvSpPr>
            <a:spLocks noChangeAspect="1"/>
          </p:cNvSpPr>
          <p:nvPr/>
        </p:nvSpPr>
        <p:spPr bwMode="auto">
          <a:xfrm rot="10800000">
            <a:off x="0" y="4343400"/>
            <a:ext cx="9144000" cy="2590800"/>
          </a:xfrm>
          <a:custGeom>
            <a:avLst/>
            <a:gdLst>
              <a:gd name="T0" fmla="*/ 9144000 w 1066"/>
              <a:gd name="T1" fmla="*/ 472774 h 274"/>
              <a:gd name="T2" fmla="*/ 9144000 w 1066"/>
              <a:gd name="T3" fmla="*/ 0 h 274"/>
              <a:gd name="T4" fmla="*/ 0 w 1066"/>
              <a:gd name="T5" fmla="*/ 0 h 274"/>
              <a:gd name="T6" fmla="*/ 0 w 1066"/>
              <a:gd name="T7" fmla="*/ 2590800 h 274"/>
              <a:gd name="T8" fmla="*/ 7308336 w 1066"/>
              <a:gd name="T9" fmla="*/ 368763 h 274"/>
              <a:gd name="T10" fmla="*/ 9144000 w 1066"/>
              <a:gd name="T11" fmla="*/ 472774 h 274"/>
              <a:gd name="T12" fmla="*/ 0 60000 65536"/>
              <a:gd name="T13" fmla="*/ 0 60000 65536"/>
              <a:gd name="T14" fmla="*/ 0 60000 65536"/>
              <a:gd name="T15" fmla="*/ 0 60000 65536"/>
              <a:gd name="T16" fmla="*/ 0 60000 65536"/>
              <a:gd name="T17" fmla="*/ 0 60000 65536"/>
              <a:gd name="T18" fmla="*/ 0 w 1066"/>
              <a:gd name="T19" fmla="*/ 0 h 274"/>
              <a:gd name="T20" fmla="*/ 1066 w 1066"/>
              <a:gd name="T21" fmla="*/ 274 h 274"/>
            </a:gdLst>
            <a:ahLst/>
            <a:cxnLst>
              <a:cxn ang="T12">
                <a:pos x="T0" y="T1"/>
              </a:cxn>
              <a:cxn ang="T13">
                <a:pos x="T2" y="T3"/>
              </a:cxn>
              <a:cxn ang="T14">
                <a:pos x="T4" y="T5"/>
              </a:cxn>
              <a:cxn ang="T15">
                <a:pos x="T6" y="T7"/>
              </a:cxn>
              <a:cxn ang="T16">
                <a:pos x="T8" y="T9"/>
              </a:cxn>
              <a:cxn ang="T17">
                <a:pos x="T10" y="T11"/>
              </a:cxn>
            </a:cxnLst>
            <a:rect l="T18" t="T19" r="T20" b="T21"/>
            <a:pathLst>
              <a:path w="1066" h="274">
                <a:moveTo>
                  <a:pt x="1066" y="50"/>
                </a:moveTo>
                <a:cubicBezTo>
                  <a:pt x="1066" y="0"/>
                  <a:pt x="1066" y="0"/>
                  <a:pt x="1066" y="0"/>
                </a:cubicBezTo>
                <a:cubicBezTo>
                  <a:pt x="0" y="0"/>
                  <a:pt x="0" y="0"/>
                  <a:pt x="0" y="0"/>
                </a:cubicBezTo>
                <a:cubicBezTo>
                  <a:pt x="0" y="274"/>
                  <a:pt x="0" y="274"/>
                  <a:pt x="0" y="274"/>
                </a:cubicBezTo>
                <a:cubicBezTo>
                  <a:pt x="177" y="133"/>
                  <a:pt x="492" y="39"/>
                  <a:pt x="852" y="39"/>
                </a:cubicBezTo>
                <a:cubicBezTo>
                  <a:pt x="925" y="39"/>
                  <a:pt x="997" y="43"/>
                  <a:pt x="1066" y="50"/>
                </a:cubicBezTo>
                <a:close/>
              </a:path>
            </a:pathLst>
          </a:custGeom>
          <a:solidFill>
            <a:srgbClr val="70859F"/>
          </a:solidFill>
          <a:ln w="9525">
            <a:noFill/>
            <a:round/>
            <a:headEnd/>
            <a:tailEnd/>
          </a:ln>
        </p:spPr>
        <p:txBody>
          <a:bodyPr/>
          <a:lstStyle/>
          <a:p>
            <a:endParaRPr lang="en-US"/>
          </a:p>
        </p:txBody>
      </p:sp>
      <p:sp>
        <p:nvSpPr>
          <p:cNvPr id="17412" name="TextBox 3"/>
          <p:cNvSpPr txBox="1">
            <a:spLocks noChangeArrowheads="1"/>
          </p:cNvSpPr>
          <p:nvPr/>
        </p:nvSpPr>
        <p:spPr bwMode="auto">
          <a:xfrm>
            <a:off x="4724400" y="6324600"/>
            <a:ext cx="4343400" cy="307975"/>
          </a:xfrm>
          <a:prstGeom prst="rect">
            <a:avLst/>
          </a:prstGeom>
          <a:noFill/>
          <a:ln w="9525">
            <a:noFill/>
            <a:miter lim="800000"/>
            <a:headEnd/>
            <a:tailEnd/>
          </a:ln>
        </p:spPr>
        <p:txBody>
          <a:bodyPr>
            <a:spAutoFit/>
          </a:bodyPr>
          <a:lstStyle/>
          <a:p>
            <a:pPr algn="r"/>
            <a:r>
              <a:rPr lang="en-US" sz="1400">
                <a:latin typeface="Calibri" pitchFamily="34" charset="0"/>
              </a:rPr>
              <a:t>What is the role of community and relationships?</a:t>
            </a:r>
          </a:p>
        </p:txBody>
      </p:sp>
      <p:sp>
        <p:nvSpPr>
          <p:cNvPr id="17413" name="Rectangle 1"/>
          <p:cNvSpPr>
            <a:spLocks noChangeArrowheads="1"/>
          </p:cNvSpPr>
          <p:nvPr/>
        </p:nvSpPr>
        <p:spPr bwMode="auto">
          <a:xfrm>
            <a:off x="381000" y="762168"/>
            <a:ext cx="8001000" cy="1015663"/>
          </a:xfrm>
          <a:prstGeom prst="rect">
            <a:avLst/>
          </a:prstGeom>
          <a:noFill/>
          <a:ln w="9525">
            <a:noFill/>
            <a:miter lim="800000"/>
            <a:headEnd/>
            <a:tailEnd/>
          </a:ln>
        </p:spPr>
        <p:txBody>
          <a:bodyPr wrap="square" anchor="ctr">
            <a:spAutoFit/>
          </a:bodyPr>
          <a:lstStyle/>
          <a:p>
            <a:pPr algn="ctr"/>
            <a:r>
              <a:rPr lang="en-US" sz="3000" dirty="0">
                <a:latin typeface="Balloon Bd BT" pitchFamily="66" charset="0"/>
                <a:ea typeface="Times New Roman" pitchFamily="18" charset="0"/>
                <a:cs typeface="Arial" pitchFamily="34" charset="0"/>
              </a:rPr>
              <a:t>Can’t Cut It </a:t>
            </a:r>
            <a:r>
              <a:rPr lang="en-US" sz="3000" dirty="0" smtClean="0">
                <a:latin typeface="Balloon Bd BT" pitchFamily="66" charset="0"/>
                <a:ea typeface="Times New Roman" pitchFamily="18" charset="0"/>
                <a:cs typeface="Arial" pitchFamily="34" charset="0"/>
              </a:rPr>
              <a:t>Without </a:t>
            </a:r>
            <a:r>
              <a:rPr lang="en-US" sz="3000" dirty="0">
                <a:latin typeface="Balloon Bd BT" pitchFamily="66" charset="0"/>
                <a:ea typeface="Times New Roman" pitchFamily="18" charset="0"/>
                <a:cs typeface="Arial" pitchFamily="34" charset="0"/>
              </a:rPr>
              <a:t>Role Models and Peers</a:t>
            </a:r>
          </a:p>
          <a:p>
            <a:pPr algn="ctr" eaLnBrk="0" hangingPunct="0"/>
            <a:r>
              <a:rPr lang="en-US" sz="3000" dirty="0" smtClean="0">
                <a:latin typeface="Balloon Bd BT" pitchFamily="66" charset="0"/>
                <a:ea typeface="Times New Roman" pitchFamily="18" charset="0"/>
                <a:cs typeface="Arial" pitchFamily="34" charset="0"/>
              </a:rPr>
              <a:t>Nu, </a:t>
            </a:r>
            <a:r>
              <a:rPr lang="en-US" sz="3000" dirty="0">
                <a:latin typeface="Balloon Bd BT" pitchFamily="66" charset="0"/>
                <a:ea typeface="Times New Roman" pitchFamily="18" charset="0"/>
                <a:cs typeface="Arial" pitchFamily="34" charset="0"/>
              </a:rPr>
              <a:t>and </a:t>
            </a:r>
            <a:r>
              <a:rPr lang="en-US" sz="3000" dirty="0" smtClean="0">
                <a:latin typeface="Balloon Bd BT" pitchFamily="66" charset="0"/>
                <a:ea typeface="Times New Roman" pitchFamily="18" charset="0"/>
                <a:cs typeface="Arial" pitchFamily="34" charset="0"/>
              </a:rPr>
              <a:t>Y</a:t>
            </a:r>
            <a:r>
              <a:rPr lang="en-US" sz="3000" dirty="0" smtClean="0">
                <a:latin typeface="Balloon Bd BT" pitchFamily="66" charset="0"/>
                <a:ea typeface="Times New Roman" pitchFamily="18" charset="0"/>
                <a:cs typeface="Arial" pitchFamily="34" charset="0"/>
              </a:rPr>
              <a:t>ou</a:t>
            </a:r>
            <a:r>
              <a:rPr lang="en-US" sz="3000" dirty="0">
                <a:latin typeface="Balloon Bd BT" pitchFamily="66" charset="0"/>
                <a:ea typeface="Times New Roman" pitchFamily="18" charset="0"/>
                <a:cs typeface="Arial" pitchFamily="34" charset="0"/>
              </a:rPr>
              <a:t>? </a:t>
            </a:r>
          </a:p>
        </p:txBody>
      </p:sp>
      <p:pic>
        <p:nvPicPr>
          <p:cNvPr id="17414" name="Picture 2" descr="http://blogs.pcworld.com/phoneconnection/archives/two%20people%20talking.gif"/>
          <p:cNvPicPr>
            <a:picLocks noChangeAspect="1" noChangeArrowheads="1"/>
          </p:cNvPicPr>
          <p:nvPr/>
        </p:nvPicPr>
        <p:blipFill>
          <a:blip r:embed="rId3" cstate="print"/>
          <a:srcRect/>
          <a:stretch>
            <a:fillRect/>
          </a:stretch>
        </p:blipFill>
        <p:spPr bwMode="auto">
          <a:xfrm>
            <a:off x="3200400" y="2133600"/>
            <a:ext cx="1154113" cy="990600"/>
          </a:xfrm>
          <a:prstGeom prst="rect">
            <a:avLst/>
          </a:prstGeom>
          <a:noFill/>
          <a:ln w="9525">
            <a:noFill/>
            <a:miter lim="800000"/>
            <a:headEnd/>
            <a:tailEnd/>
          </a:ln>
        </p:spPr>
      </p:pic>
      <p:sp>
        <p:nvSpPr>
          <p:cNvPr id="18434" name="Rectangle 2"/>
          <p:cNvSpPr>
            <a:spLocks noChangeArrowheads="1"/>
          </p:cNvSpPr>
          <p:nvPr/>
        </p:nvSpPr>
        <p:spPr bwMode="auto">
          <a:xfrm>
            <a:off x="1143000" y="3276600"/>
            <a:ext cx="6248400" cy="2092325"/>
          </a:xfrm>
          <a:prstGeom prst="rect">
            <a:avLst/>
          </a:prstGeom>
          <a:noFill/>
          <a:ln w="9525">
            <a:noFill/>
            <a:miter lim="800000"/>
            <a:headEnd/>
            <a:tailEnd/>
          </a:ln>
          <a:effectLst/>
        </p:spPr>
        <p:txBody>
          <a:bodyPr anchor="ctr">
            <a:spAutoFit/>
          </a:bodyPr>
          <a:lstStyle/>
          <a:p>
            <a:r>
              <a:rPr lang="en-US">
                <a:latin typeface="Calibri" pitchFamily="34" charset="0"/>
                <a:ea typeface="Times New Roman" pitchFamily="18" charset="0"/>
                <a:cs typeface="Arial" pitchFamily="34" charset="0"/>
              </a:rPr>
              <a:t>What are you doing to intentionally build relationships among:</a:t>
            </a:r>
          </a:p>
          <a:p>
            <a:r>
              <a:rPr lang="en-US">
                <a:latin typeface="Calibri" pitchFamily="34" charset="0"/>
                <a:ea typeface="Times New Roman" pitchFamily="18" charset="0"/>
                <a:cs typeface="Arial" pitchFamily="34" charset="0"/>
              </a:rPr>
              <a:t> </a:t>
            </a:r>
          </a:p>
          <a:p>
            <a:pPr eaLnBrk="0" hangingPunct="0">
              <a:buClr>
                <a:srgbClr val="70859F"/>
              </a:buClr>
              <a:buSzPct val="110000"/>
              <a:buFont typeface="Wingdings" pitchFamily="2" charset="2"/>
              <a:buChar char=""/>
            </a:pPr>
            <a:r>
              <a:rPr lang="en-US">
                <a:latin typeface="Calibri" pitchFamily="34" charset="0"/>
                <a:ea typeface="Times New Roman" pitchFamily="18" charset="0"/>
                <a:cs typeface="Arial" pitchFamily="34" charset="0"/>
              </a:rPr>
              <a:t>  Peers?</a:t>
            </a:r>
          </a:p>
          <a:p>
            <a:pPr eaLnBrk="0" hangingPunct="0">
              <a:buClr>
                <a:srgbClr val="70859F"/>
              </a:buClr>
              <a:buSzPct val="110000"/>
            </a:pPr>
            <a:endParaRPr lang="en-US" sz="2000">
              <a:latin typeface="Calibri" pitchFamily="34" charset="0"/>
              <a:cs typeface="Arial" pitchFamily="34" charset="0"/>
            </a:endParaRPr>
          </a:p>
          <a:p>
            <a:pPr eaLnBrk="0" hangingPunct="0">
              <a:buClr>
                <a:srgbClr val="70859F"/>
              </a:buClr>
              <a:buSzPct val="110000"/>
              <a:buFont typeface="Wingdings" pitchFamily="2" charset="2"/>
              <a:buChar char=""/>
            </a:pPr>
            <a:r>
              <a:rPr lang="en-US">
                <a:latin typeface="Calibri" pitchFamily="34" charset="0"/>
                <a:cs typeface="Times New Roman" pitchFamily="18" charset="0"/>
              </a:rPr>
              <a:t>  Families?</a:t>
            </a:r>
          </a:p>
          <a:p>
            <a:pPr eaLnBrk="0" hangingPunct="0">
              <a:buClr>
                <a:srgbClr val="70859F"/>
              </a:buClr>
              <a:buSzPct val="110000"/>
            </a:pPr>
            <a:endParaRPr lang="en-US" sz="2000">
              <a:latin typeface="Calibri" pitchFamily="34" charset="0"/>
              <a:cs typeface="Arial" pitchFamily="34" charset="0"/>
            </a:endParaRPr>
          </a:p>
          <a:p>
            <a:pPr eaLnBrk="0" hangingPunct="0">
              <a:buClr>
                <a:srgbClr val="70859F"/>
              </a:buClr>
              <a:buSzPct val="110000"/>
              <a:buFont typeface="Wingdings" pitchFamily="2" charset="2"/>
              <a:buChar char=""/>
            </a:pPr>
            <a:r>
              <a:rPr lang="en-US">
                <a:latin typeface="Calibri" pitchFamily="34" charset="0"/>
                <a:cs typeface="Times New Roman" pitchFamily="18" charset="0"/>
              </a:rPr>
              <a:t>  The Generations?</a:t>
            </a:r>
            <a:endParaRPr lang="en-US">
              <a:latin typeface="Calibri" pitchFamily="34" charset="0"/>
              <a:cs typeface="Arial" pitchFamily="34" charset="0"/>
            </a:endParaRPr>
          </a:p>
        </p:txBody>
      </p:sp>
      <p:pic>
        <p:nvPicPr>
          <p:cNvPr id="17416" name="Picture 4" descr="http://psychservices.ucsd.edu/peer_ed_web/peer_ed_images/peer_home.jpg"/>
          <p:cNvPicPr>
            <a:picLocks noChangeAspect="1" noChangeArrowheads="1"/>
          </p:cNvPicPr>
          <p:nvPr/>
        </p:nvPicPr>
        <p:blipFill>
          <a:blip r:embed="rId4" cstate="print"/>
          <a:srcRect/>
          <a:stretch>
            <a:fillRect/>
          </a:stretch>
        </p:blipFill>
        <p:spPr bwMode="auto">
          <a:xfrm>
            <a:off x="2362200" y="3733800"/>
            <a:ext cx="533400" cy="508000"/>
          </a:xfrm>
          <a:prstGeom prst="rect">
            <a:avLst/>
          </a:prstGeom>
          <a:noFill/>
          <a:ln w="9525">
            <a:noFill/>
            <a:miter lim="800000"/>
            <a:headEnd/>
            <a:tailEnd/>
          </a:ln>
        </p:spPr>
      </p:pic>
      <p:pic>
        <p:nvPicPr>
          <p:cNvPr id="17417" name="Picture 6" descr="http://www.statistics.gov.uk/focuson/families/images/families.gif"/>
          <p:cNvPicPr>
            <a:picLocks noChangeAspect="1" noChangeArrowheads="1"/>
          </p:cNvPicPr>
          <p:nvPr/>
        </p:nvPicPr>
        <p:blipFill>
          <a:blip r:embed="rId5" cstate="print"/>
          <a:srcRect/>
          <a:stretch>
            <a:fillRect/>
          </a:stretch>
        </p:blipFill>
        <p:spPr bwMode="auto">
          <a:xfrm>
            <a:off x="2743200" y="4343400"/>
            <a:ext cx="533400" cy="563563"/>
          </a:xfrm>
          <a:prstGeom prst="rect">
            <a:avLst/>
          </a:prstGeom>
          <a:noFill/>
          <a:ln w="9525">
            <a:noFill/>
            <a:miter lim="800000"/>
            <a:headEnd/>
            <a:tailEnd/>
          </a:ln>
        </p:spPr>
      </p:pic>
      <p:pic>
        <p:nvPicPr>
          <p:cNvPr id="17418" name="Picture 8" descr="https://crosswor.dot5hosting.com/osCommerce/catalog/images/26167_72_335.jpeg"/>
          <p:cNvPicPr>
            <a:picLocks noChangeAspect="1" noChangeArrowheads="1"/>
          </p:cNvPicPr>
          <p:nvPr/>
        </p:nvPicPr>
        <p:blipFill>
          <a:blip r:embed="rId6" cstate="print"/>
          <a:srcRect/>
          <a:stretch>
            <a:fillRect/>
          </a:stretch>
        </p:blipFill>
        <p:spPr bwMode="auto">
          <a:xfrm>
            <a:off x="3505200" y="4953000"/>
            <a:ext cx="609600" cy="6096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8434">
                                            <p:txEl>
                                              <p:pRg st="0" end="0"/>
                                            </p:txEl>
                                          </p:spTgt>
                                        </p:tgtEl>
                                        <p:attrNameLst>
                                          <p:attrName>style.visibility</p:attrName>
                                        </p:attrNameLst>
                                      </p:cBhvr>
                                      <p:to>
                                        <p:strVal val="visible"/>
                                      </p:to>
                                    </p:set>
                                    <p:animEffect transition="in" filter="fade">
                                      <p:cBhvr>
                                        <p:cTn id="7" dur="2000"/>
                                        <p:tgtEl>
                                          <p:spTgt spid="18434">
                                            <p:txEl>
                                              <p:pRg st="0" end="0"/>
                                            </p:txEl>
                                          </p:spTgt>
                                        </p:tgtEl>
                                      </p:cBhvr>
                                    </p:animEffect>
                                  </p:childTnLst>
                                </p:cTn>
                              </p:par>
                            </p:childTnLst>
                          </p:cTn>
                        </p:par>
                        <p:par>
                          <p:cTn id="8" fill="hold">
                            <p:stCondLst>
                              <p:cond delay="2000"/>
                            </p:stCondLst>
                            <p:childTnLst>
                              <p:par>
                                <p:cTn id="9" presetID="10" presetClass="entr" presetSubtype="0" fill="hold" nodeType="afterEffect">
                                  <p:stCondLst>
                                    <p:cond delay="3000"/>
                                  </p:stCondLst>
                                  <p:childTnLst>
                                    <p:set>
                                      <p:cBhvr>
                                        <p:cTn id="10" dur="1" fill="hold">
                                          <p:stCondLst>
                                            <p:cond delay="0"/>
                                          </p:stCondLst>
                                        </p:cTn>
                                        <p:tgtEl>
                                          <p:spTgt spid="18434">
                                            <p:txEl>
                                              <p:pRg st="2" end="2"/>
                                            </p:txEl>
                                          </p:spTgt>
                                        </p:tgtEl>
                                        <p:attrNameLst>
                                          <p:attrName>style.visibility</p:attrName>
                                        </p:attrNameLst>
                                      </p:cBhvr>
                                      <p:to>
                                        <p:strVal val="visible"/>
                                      </p:to>
                                    </p:set>
                                    <p:animEffect transition="in" filter="fade">
                                      <p:cBhvr>
                                        <p:cTn id="11" dur="2000"/>
                                        <p:tgtEl>
                                          <p:spTgt spid="18434">
                                            <p:txEl>
                                              <p:pRg st="2" end="2"/>
                                            </p:txEl>
                                          </p:spTgt>
                                        </p:tgtEl>
                                      </p:cBhvr>
                                    </p:animEffect>
                                  </p:childTnLst>
                                </p:cTn>
                              </p:par>
                            </p:childTnLst>
                          </p:cTn>
                        </p:par>
                        <p:par>
                          <p:cTn id="12" fill="hold">
                            <p:stCondLst>
                              <p:cond delay="7000"/>
                            </p:stCondLst>
                            <p:childTnLst>
                              <p:par>
                                <p:cTn id="13" presetID="10" presetClass="entr" presetSubtype="0" fill="hold" nodeType="afterEffect">
                                  <p:stCondLst>
                                    <p:cond delay="3000"/>
                                  </p:stCondLst>
                                  <p:childTnLst>
                                    <p:set>
                                      <p:cBhvr>
                                        <p:cTn id="14" dur="1" fill="hold">
                                          <p:stCondLst>
                                            <p:cond delay="0"/>
                                          </p:stCondLst>
                                        </p:cTn>
                                        <p:tgtEl>
                                          <p:spTgt spid="18434">
                                            <p:txEl>
                                              <p:pRg st="4" end="4"/>
                                            </p:txEl>
                                          </p:spTgt>
                                        </p:tgtEl>
                                        <p:attrNameLst>
                                          <p:attrName>style.visibility</p:attrName>
                                        </p:attrNameLst>
                                      </p:cBhvr>
                                      <p:to>
                                        <p:strVal val="visible"/>
                                      </p:to>
                                    </p:set>
                                    <p:animEffect transition="in" filter="fade">
                                      <p:cBhvr>
                                        <p:cTn id="15" dur="2000"/>
                                        <p:tgtEl>
                                          <p:spTgt spid="18434">
                                            <p:txEl>
                                              <p:pRg st="4" end="4"/>
                                            </p:txEl>
                                          </p:spTgt>
                                        </p:tgtEl>
                                      </p:cBhvr>
                                    </p:animEffect>
                                  </p:childTnLst>
                                </p:cTn>
                              </p:par>
                            </p:childTnLst>
                          </p:cTn>
                        </p:par>
                        <p:par>
                          <p:cTn id="16" fill="hold">
                            <p:stCondLst>
                              <p:cond delay="12000"/>
                            </p:stCondLst>
                            <p:childTnLst>
                              <p:par>
                                <p:cTn id="17" presetID="10" presetClass="entr" presetSubtype="0" fill="hold" nodeType="afterEffect">
                                  <p:stCondLst>
                                    <p:cond delay="3000"/>
                                  </p:stCondLst>
                                  <p:childTnLst>
                                    <p:set>
                                      <p:cBhvr>
                                        <p:cTn id="18" dur="1" fill="hold">
                                          <p:stCondLst>
                                            <p:cond delay="0"/>
                                          </p:stCondLst>
                                        </p:cTn>
                                        <p:tgtEl>
                                          <p:spTgt spid="18434">
                                            <p:txEl>
                                              <p:pRg st="6" end="6"/>
                                            </p:txEl>
                                          </p:spTgt>
                                        </p:tgtEl>
                                        <p:attrNameLst>
                                          <p:attrName>style.visibility</p:attrName>
                                        </p:attrNameLst>
                                      </p:cBhvr>
                                      <p:to>
                                        <p:strVal val="visible"/>
                                      </p:to>
                                    </p:set>
                                    <p:animEffect transition="in" filter="fade">
                                      <p:cBhvr>
                                        <p:cTn id="19" dur="2000"/>
                                        <p:tgtEl>
                                          <p:spTgt spid="18434">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Freeform 2"/>
          <p:cNvSpPr>
            <a:spLocks/>
          </p:cNvSpPr>
          <p:nvPr/>
        </p:nvSpPr>
        <p:spPr bwMode="auto">
          <a:xfrm rot="10800000">
            <a:off x="0" y="0"/>
            <a:ext cx="9144000" cy="2438400"/>
          </a:xfrm>
          <a:custGeom>
            <a:avLst/>
            <a:gdLst>
              <a:gd name="T0" fmla="*/ 7220261 w 1098"/>
              <a:gd name="T1" fmla="*/ 2006108 h 361"/>
              <a:gd name="T2" fmla="*/ 9144000 w 1098"/>
              <a:gd name="T3" fmla="*/ 1904789 h 361"/>
              <a:gd name="T4" fmla="*/ 9144000 w 1098"/>
              <a:gd name="T5" fmla="*/ 2438400 h 361"/>
              <a:gd name="T6" fmla="*/ 0 w 1098"/>
              <a:gd name="T7" fmla="*/ 2438400 h 361"/>
              <a:gd name="T8" fmla="*/ 0 w 1098"/>
              <a:gd name="T9" fmla="*/ 0 h 361"/>
              <a:gd name="T10" fmla="*/ 7220261 w 1098"/>
              <a:gd name="T11" fmla="*/ 2006108 h 361"/>
              <a:gd name="T12" fmla="*/ 0 60000 65536"/>
              <a:gd name="T13" fmla="*/ 0 60000 65536"/>
              <a:gd name="T14" fmla="*/ 0 60000 65536"/>
              <a:gd name="T15" fmla="*/ 0 60000 65536"/>
              <a:gd name="T16" fmla="*/ 0 60000 65536"/>
              <a:gd name="T17" fmla="*/ 0 60000 65536"/>
              <a:gd name="T18" fmla="*/ 0 w 1098"/>
              <a:gd name="T19" fmla="*/ 0 h 361"/>
              <a:gd name="T20" fmla="*/ 1098 w 1098"/>
              <a:gd name="T21" fmla="*/ 361 h 361"/>
            </a:gdLst>
            <a:ahLst/>
            <a:cxnLst>
              <a:cxn ang="T12">
                <a:pos x="T0" y="T1"/>
              </a:cxn>
              <a:cxn ang="T13">
                <a:pos x="T2" y="T3"/>
              </a:cxn>
              <a:cxn ang="T14">
                <a:pos x="T4" y="T5"/>
              </a:cxn>
              <a:cxn ang="T15">
                <a:pos x="T6" y="T7"/>
              </a:cxn>
              <a:cxn ang="T16">
                <a:pos x="T8" y="T9"/>
              </a:cxn>
              <a:cxn ang="T17">
                <a:pos x="T10" y="T11"/>
              </a:cxn>
            </a:cxnLst>
            <a:rect l="T18" t="T19" r="T20" b="T21"/>
            <a:pathLst>
              <a:path w="1098" h="361">
                <a:moveTo>
                  <a:pt x="867" y="297"/>
                </a:moveTo>
                <a:cubicBezTo>
                  <a:pt x="946" y="297"/>
                  <a:pt x="1024" y="292"/>
                  <a:pt x="1098" y="282"/>
                </a:cubicBezTo>
                <a:cubicBezTo>
                  <a:pt x="1098" y="361"/>
                  <a:pt x="1098" y="361"/>
                  <a:pt x="1098" y="361"/>
                </a:cubicBezTo>
                <a:cubicBezTo>
                  <a:pt x="0" y="361"/>
                  <a:pt x="0" y="361"/>
                  <a:pt x="0" y="361"/>
                </a:cubicBezTo>
                <a:cubicBezTo>
                  <a:pt x="0" y="0"/>
                  <a:pt x="0" y="0"/>
                  <a:pt x="0" y="0"/>
                </a:cubicBezTo>
                <a:cubicBezTo>
                  <a:pt x="133" y="174"/>
                  <a:pt x="471" y="297"/>
                  <a:pt x="867" y="297"/>
                </a:cubicBezTo>
                <a:close/>
              </a:path>
            </a:pathLst>
          </a:custGeom>
          <a:solidFill>
            <a:srgbClr val="F6D16F"/>
          </a:solidFill>
          <a:ln w="9525">
            <a:noFill/>
            <a:round/>
            <a:headEnd/>
            <a:tailEnd/>
          </a:ln>
        </p:spPr>
        <p:txBody>
          <a:bodyPr/>
          <a:lstStyle/>
          <a:p>
            <a:endParaRPr lang="en-US"/>
          </a:p>
        </p:txBody>
      </p:sp>
      <p:sp>
        <p:nvSpPr>
          <p:cNvPr id="18435" name="Freeform 3"/>
          <p:cNvSpPr>
            <a:spLocks noChangeAspect="1"/>
          </p:cNvSpPr>
          <p:nvPr/>
        </p:nvSpPr>
        <p:spPr bwMode="auto">
          <a:xfrm rot="10800000">
            <a:off x="0" y="4343400"/>
            <a:ext cx="9144000" cy="2590800"/>
          </a:xfrm>
          <a:custGeom>
            <a:avLst/>
            <a:gdLst>
              <a:gd name="T0" fmla="*/ 9144000 w 1066"/>
              <a:gd name="T1" fmla="*/ 472774 h 274"/>
              <a:gd name="T2" fmla="*/ 9144000 w 1066"/>
              <a:gd name="T3" fmla="*/ 0 h 274"/>
              <a:gd name="T4" fmla="*/ 0 w 1066"/>
              <a:gd name="T5" fmla="*/ 0 h 274"/>
              <a:gd name="T6" fmla="*/ 0 w 1066"/>
              <a:gd name="T7" fmla="*/ 2590800 h 274"/>
              <a:gd name="T8" fmla="*/ 7308336 w 1066"/>
              <a:gd name="T9" fmla="*/ 368763 h 274"/>
              <a:gd name="T10" fmla="*/ 9144000 w 1066"/>
              <a:gd name="T11" fmla="*/ 472774 h 274"/>
              <a:gd name="T12" fmla="*/ 0 60000 65536"/>
              <a:gd name="T13" fmla="*/ 0 60000 65536"/>
              <a:gd name="T14" fmla="*/ 0 60000 65536"/>
              <a:gd name="T15" fmla="*/ 0 60000 65536"/>
              <a:gd name="T16" fmla="*/ 0 60000 65536"/>
              <a:gd name="T17" fmla="*/ 0 60000 65536"/>
              <a:gd name="T18" fmla="*/ 0 w 1066"/>
              <a:gd name="T19" fmla="*/ 0 h 274"/>
              <a:gd name="T20" fmla="*/ 1066 w 1066"/>
              <a:gd name="T21" fmla="*/ 274 h 274"/>
            </a:gdLst>
            <a:ahLst/>
            <a:cxnLst>
              <a:cxn ang="T12">
                <a:pos x="T0" y="T1"/>
              </a:cxn>
              <a:cxn ang="T13">
                <a:pos x="T2" y="T3"/>
              </a:cxn>
              <a:cxn ang="T14">
                <a:pos x="T4" y="T5"/>
              </a:cxn>
              <a:cxn ang="T15">
                <a:pos x="T6" y="T7"/>
              </a:cxn>
              <a:cxn ang="T16">
                <a:pos x="T8" y="T9"/>
              </a:cxn>
              <a:cxn ang="T17">
                <a:pos x="T10" y="T11"/>
              </a:cxn>
            </a:cxnLst>
            <a:rect l="T18" t="T19" r="T20" b="T21"/>
            <a:pathLst>
              <a:path w="1066" h="274">
                <a:moveTo>
                  <a:pt x="1066" y="50"/>
                </a:moveTo>
                <a:cubicBezTo>
                  <a:pt x="1066" y="0"/>
                  <a:pt x="1066" y="0"/>
                  <a:pt x="1066" y="0"/>
                </a:cubicBezTo>
                <a:cubicBezTo>
                  <a:pt x="0" y="0"/>
                  <a:pt x="0" y="0"/>
                  <a:pt x="0" y="0"/>
                </a:cubicBezTo>
                <a:cubicBezTo>
                  <a:pt x="0" y="274"/>
                  <a:pt x="0" y="274"/>
                  <a:pt x="0" y="274"/>
                </a:cubicBezTo>
                <a:cubicBezTo>
                  <a:pt x="177" y="133"/>
                  <a:pt x="492" y="39"/>
                  <a:pt x="852" y="39"/>
                </a:cubicBezTo>
                <a:cubicBezTo>
                  <a:pt x="925" y="39"/>
                  <a:pt x="997" y="43"/>
                  <a:pt x="1066" y="50"/>
                </a:cubicBezTo>
                <a:close/>
              </a:path>
            </a:pathLst>
          </a:custGeom>
          <a:solidFill>
            <a:srgbClr val="70859F"/>
          </a:solidFill>
          <a:ln w="9525">
            <a:noFill/>
            <a:round/>
            <a:headEnd/>
            <a:tailEnd/>
          </a:ln>
        </p:spPr>
        <p:txBody>
          <a:bodyPr/>
          <a:lstStyle/>
          <a:p>
            <a:endParaRPr lang="en-US"/>
          </a:p>
        </p:txBody>
      </p:sp>
      <p:sp>
        <p:nvSpPr>
          <p:cNvPr id="18436" name="Rectangle 1"/>
          <p:cNvSpPr>
            <a:spLocks noChangeArrowheads="1"/>
          </p:cNvSpPr>
          <p:nvPr/>
        </p:nvSpPr>
        <p:spPr bwMode="auto">
          <a:xfrm>
            <a:off x="0" y="531813"/>
            <a:ext cx="7886700" cy="1476375"/>
          </a:xfrm>
          <a:prstGeom prst="rect">
            <a:avLst/>
          </a:prstGeom>
          <a:noFill/>
          <a:ln w="9525">
            <a:noFill/>
            <a:miter lim="800000"/>
            <a:headEnd/>
            <a:tailEnd/>
          </a:ln>
        </p:spPr>
        <p:txBody>
          <a:bodyPr wrap="none" anchor="ctr">
            <a:spAutoFit/>
          </a:bodyPr>
          <a:lstStyle/>
          <a:p>
            <a:r>
              <a:rPr lang="en-US" sz="3000">
                <a:latin typeface="Balloon Bd BT" pitchFamily="66" charset="0"/>
                <a:ea typeface="Times New Roman" pitchFamily="18" charset="0"/>
                <a:cs typeface="Arial" pitchFamily="34" charset="0"/>
              </a:rPr>
              <a:t>                  21</a:t>
            </a:r>
            <a:r>
              <a:rPr lang="en-US" sz="3000" baseline="30000">
                <a:latin typeface="Balloon Bd BT" pitchFamily="66" charset="0"/>
                <a:ea typeface="Times New Roman" pitchFamily="18" charset="0"/>
                <a:cs typeface="Arial" pitchFamily="34" charset="0"/>
              </a:rPr>
              <a:t>st</a:t>
            </a:r>
            <a:r>
              <a:rPr lang="en-US" sz="3000">
                <a:latin typeface="Balloon Bd BT" pitchFamily="66" charset="0"/>
                <a:ea typeface="Times New Roman" pitchFamily="18" charset="0"/>
                <a:cs typeface="Arial" pitchFamily="34" charset="0"/>
              </a:rPr>
              <a:t> Century Models</a:t>
            </a:r>
          </a:p>
          <a:p>
            <a:pPr eaLnBrk="0" hangingPunct="0"/>
            <a:r>
              <a:rPr lang="en-US" sz="3000">
                <a:latin typeface="Balloon Bd BT" pitchFamily="66" charset="0"/>
                <a:ea typeface="Times New Roman" pitchFamily="18" charset="0"/>
                <a:cs typeface="Arial" pitchFamily="34" charset="0"/>
              </a:rPr>
              <a:t>                        Can’t Cut It </a:t>
            </a:r>
          </a:p>
          <a:p>
            <a:pPr eaLnBrk="0" hangingPunct="0"/>
            <a:r>
              <a:rPr lang="en-US" sz="3000">
                <a:latin typeface="Balloon Bd BT" pitchFamily="66" charset="0"/>
                <a:ea typeface="Times New Roman" pitchFamily="18" charset="0"/>
                <a:cs typeface="Arial" pitchFamily="34" charset="0"/>
              </a:rPr>
              <a:t>          Without the Voice of the Individual </a:t>
            </a:r>
          </a:p>
        </p:txBody>
      </p:sp>
      <p:sp>
        <p:nvSpPr>
          <p:cNvPr id="18437" name="TextBox 4"/>
          <p:cNvSpPr txBox="1">
            <a:spLocks noChangeArrowheads="1"/>
          </p:cNvSpPr>
          <p:nvPr/>
        </p:nvSpPr>
        <p:spPr bwMode="auto">
          <a:xfrm>
            <a:off x="4724400" y="6045200"/>
            <a:ext cx="4343400" cy="522288"/>
          </a:xfrm>
          <a:prstGeom prst="rect">
            <a:avLst/>
          </a:prstGeom>
          <a:noFill/>
          <a:ln w="9525">
            <a:noFill/>
            <a:miter lim="800000"/>
            <a:headEnd/>
            <a:tailEnd/>
          </a:ln>
        </p:spPr>
        <p:txBody>
          <a:bodyPr>
            <a:spAutoFit/>
          </a:bodyPr>
          <a:lstStyle/>
          <a:p>
            <a:pPr algn="r"/>
            <a:r>
              <a:rPr lang="en-US" sz="1400">
                <a:latin typeface="Calibri" pitchFamily="34" charset="0"/>
              </a:rPr>
              <a:t>In what way is the individual’s choice/</a:t>
            </a:r>
            <a:br>
              <a:rPr lang="en-US" sz="1400">
                <a:latin typeface="Calibri" pitchFamily="34" charset="0"/>
              </a:rPr>
            </a:br>
            <a:r>
              <a:rPr lang="en-US" sz="1400">
                <a:latin typeface="Calibri" pitchFamily="34" charset="0"/>
              </a:rPr>
              <a:t>essential questions honored?</a:t>
            </a:r>
          </a:p>
        </p:txBody>
      </p:sp>
      <p:sp>
        <p:nvSpPr>
          <p:cNvPr id="7" name="Rectangular Callout 6"/>
          <p:cNvSpPr/>
          <p:nvPr/>
        </p:nvSpPr>
        <p:spPr>
          <a:xfrm>
            <a:off x="2209800" y="2057400"/>
            <a:ext cx="4953000" cy="1981200"/>
          </a:xfrm>
          <a:prstGeom prst="wedgeRectCallout">
            <a:avLst>
              <a:gd name="adj1" fmla="val -39075"/>
              <a:gd name="adj2" fmla="val 67065"/>
            </a:avLst>
          </a:prstGeom>
          <a:noFill/>
          <a:ln>
            <a:gradFill flip="none" rotWithShape="1">
              <a:gsLst>
                <a:gs pos="0">
                  <a:schemeClr val="tx2"/>
                </a:gs>
                <a:gs pos="8000">
                  <a:srgbClr val="83A7C3"/>
                </a:gs>
                <a:gs pos="13000">
                  <a:srgbClr val="768FB9"/>
                </a:gs>
                <a:gs pos="21001">
                  <a:srgbClr val="83A7C3"/>
                </a:gs>
                <a:gs pos="52000">
                  <a:srgbClr val="FFFFFF"/>
                </a:gs>
                <a:gs pos="56000">
                  <a:srgbClr val="9C6563"/>
                </a:gs>
                <a:gs pos="58000">
                  <a:srgbClr val="80302D"/>
                </a:gs>
                <a:gs pos="71001">
                  <a:srgbClr val="C0524E"/>
                </a:gs>
                <a:gs pos="94000">
                  <a:srgbClr val="EBDAD4"/>
                </a:gs>
                <a:gs pos="100000">
                  <a:srgbClr val="55261C"/>
                </a:gs>
              </a:gsLst>
              <a:path path="circle">
                <a:fillToRect l="100000" t="100000"/>
              </a:path>
              <a:tileRect r="-100000" b="-100000"/>
            </a:gradFill>
          </a:ln>
          <a:effectLst>
            <a:outerShdw blurRad="50800" dist="38100" dir="16200000" rotWithShape="0">
              <a:prstClr val="black">
                <a:alpha val="40000"/>
              </a:prstClr>
            </a:outerShdw>
          </a:effectLst>
          <a:scene3d>
            <a:camera prst="orthographicFront"/>
            <a:lightRig rig="threePt" dir="t"/>
          </a:scene3d>
          <a:sp3d>
            <a:bevelB/>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solidFill>
                <a:srgbClr val="FFFFFF"/>
              </a:solidFill>
            </a:endParaRPr>
          </a:p>
        </p:txBody>
      </p:sp>
      <p:sp>
        <p:nvSpPr>
          <p:cNvPr id="18441" name="TextBox 7"/>
          <p:cNvSpPr txBox="1">
            <a:spLocks noChangeArrowheads="1"/>
          </p:cNvSpPr>
          <p:nvPr/>
        </p:nvSpPr>
        <p:spPr bwMode="auto">
          <a:xfrm>
            <a:off x="2667000" y="2362200"/>
            <a:ext cx="4191000" cy="1200150"/>
          </a:xfrm>
          <a:prstGeom prst="rect">
            <a:avLst/>
          </a:prstGeom>
          <a:noFill/>
          <a:ln w="9525">
            <a:noFill/>
            <a:miter lim="800000"/>
            <a:headEnd/>
            <a:tailEnd/>
          </a:ln>
        </p:spPr>
        <p:txBody>
          <a:bodyPr>
            <a:spAutoFit/>
          </a:bodyPr>
          <a:lstStyle/>
          <a:p>
            <a:r>
              <a:rPr lang="en-US">
                <a:latin typeface="Calibri" pitchFamily="34" charset="0"/>
              </a:rPr>
              <a:t>“An overarching development has been families' insistence on choice as they try to find the schools and programs offering the best fit for each of their children.”</a:t>
            </a:r>
          </a:p>
        </p:txBody>
      </p:sp>
      <p:pic>
        <p:nvPicPr>
          <p:cNvPr id="18442" name="Picture 3" descr="http://www.tbanj.org/bulletin/sites/default/files/images/wertheimer_j_0.jpg"/>
          <p:cNvPicPr>
            <a:picLocks noChangeAspect="1" noChangeArrowheads="1"/>
          </p:cNvPicPr>
          <p:nvPr/>
        </p:nvPicPr>
        <p:blipFill>
          <a:blip r:embed="rId3" cstate="print"/>
          <a:srcRect/>
          <a:stretch>
            <a:fillRect/>
          </a:stretch>
        </p:blipFill>
        <p:spPr bwMode="auto">
          <a:xfrm>
            <a:off x="1752600" y="4572000"/>
            <a:ext cx="457200" cy="609600"/>
          </a:xfrm>
          <a:prstGeom prst="rect">
            <a:avLst/>
          </a:prstGeom>
          <a:noFill/>
          <a:ln w="9525">
            <a:noFill/>
            <a:miter lim="800000"/>
            <a:headEnd/>
            <a:tailEnd/>
          </a:ln>
        </p:spPr>
      </p:pic>
      <p:sp>
        <p:nvSpPr>
          <p:cNvPr id="18443" name="TextBox 9"/>
          <p:cNvSpPr txBox="1">
            <a:spLocks noChangeArrowheads="1"/>
          </p:cNvSpPr>
          <p:nvPr/>
        </p:nvSpPr>
        <p:spPr bwMode="auto">
          <a:xfrm>
            <a:off x="2286000" y="4648200"/>
            <a:ext cx="1905000" cy="307975"/>
          </a:xfrm>
          <a:prstGeom prst="rect">
            <a:avLst/>
          </a:prstGeom>
          <a:noFill/>
          <a:ln w="9525">
            <a:noFill/>
            <a:miter lim="800000"/>
            <a:headEnd/>
            <a:tailEnd/>
          </a:ln>
        </p:spPr>
        <p:txBody>
          <a:bodyPr>
            <a:spAutoFit/>
          </a:bodyPr>
          <a:lstStyle/>
          <a:p>
            <a:r>
              <a:rPr lang="en-US" sz="1400" i="1">
                <a:latin typeface="Calibri" pitchFamily="34" charset="0"/>
              </a:rPr>
              <a:t>Jack Wertheimer, 2009</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Freeform 2"/>
          <p:cNvSpPr>
            <a:spLocks/>
          </p:cNvSpPr>
          <p:nvPr/>
        </p:nvSpPr>
        <p:spPr bwMode="auto">
          <a:xfrm rot="10800000">
            <a:off x="0" y="0"/>
            <a:ext cx="9144000" cy="2438400"/>
          </a:xfrm>
          <a:custGeom>
            <a:avLst/>
            <a:gdLst>
              <a:gd name="T0" fmla="*/ 7220261 w 1098"/>
              <a:gd name="T1" fmla="*/ 2006108 h 361"/>
              <a:gd name="T2" fmla="*/ 9144000 w 1098"/>
              <a:gd name="T3" fmla="*/ 1904789 h 361"/>
              <a:gd name="T4" fmla="*/ 9144000 w 1098"/>
              <a:gd name="T5" fmla="*/ 2438400 h 361"/>
              <a:gd name="T6" fmla="*/ 0 w 1098"/>
              <a:gd name="T7" fmla="*/ 2438400 h 361"/>
              <a:gd name="T8" fmla="*/ 0 w 1098"/>
              <a:gd name="T9" fmla="*/ 0 h 361"/>
              <a:gd name="T10" fmla="*/ 7220261 w 1098"/>
              <a:gd name="T11" fmla="*/ 2006108 h 361"/>
              <a:gd name="T12" fmla="*/ 0 60000 65536"/>
              <a:gd name="T13" fmla="*/ 0 60000 65536"/>
              <a:gd name="T14" fmla="*/ 0 60000 65536"/>
              <a:gd name="T15" fmla="*/ 0 60000 65536"/>
              <a:gd name="T16" fmla="*/ 0 60000 65536"/>
              <a:gd name="T17" fmla="*/ 0 60000 65536"/>
              <a:gd name="T18" fmla="*/ 0 w 1098"/>
              <a:gd name="T19" fmla="*/ 0 h 361"/>
              <a:gd name="T20" fmla="*/ 1098 w 1098"/>
              <a:gd name="T21" fmla="*/ 361 h 361"/>
            </a:gdLst>
            <a:ahLst/>
            <a:cxnLst>
              <a:cxn ang="T12">
                <a:pos x="T0" y="T1"/>
              </a:cxn>
              <a:cxn ang="T13">
                <a:pos x="T2" y="T3"/>
              </a:cxn>
              <a:cxn ang="T14">
                <a:pos x="T4" y="T5"/>
              </a:cxn>
              <a:cxn ang="T15">
                <a:pos x="T6" y="T7"/>
              </a:cxn>
              <a:cxn ang="T16">
                <a:pos x="T8" y="T9"/>
              </a:cxn>
              <a:cxn ang="T17">
                <a:pos x="T10" y="T11"/>
              </a:cxn>
            </a:cxnLst>
            <a:rect l="T18" t="T19" r="T20" b="T21"/>
            <a:pathLst>
              <a:path w="1098" h="361">
                <a:moveTo>
                  <a:pt x="867" y="297"/>
                </a:moveTo>
                <a:cubicBezTo>
                  <a:pt x="946" y="297"/>
                  <a:pt x="1024" y="292"/>
                  <a:pt x="1098" y="282"/>
                </a:cubicBezTo>
                <a:cubicBezTo>
                  <a:pt x="1098" y="361"/>
                  <a:pt x="1098" y="361"/>
                  <a:pt x="1098" y="361"/>
                </a:cubicBezTo>
                <a:cubicBezTo>
                  <a:pt x="0" y="361"/>
                  <a:pt x="0" y="361"/>
                  <a:pt x="0" y="361"/>
                </a:cubicBezTo>
                <a:cubicBezTo>
                  <a:pt x="0" y="0"/>
                  <a:pt x="0" y="0"/>
                  <a:pt x="0" y="0"/>
                </a:cubicBezTo>
                <a:cubicBezTo>
                  <a:pt x="133" y="174"/>
                  <a:pt x="471" y="297"/>
                  <a:pt x="867" y="297"/>
                </a:cubicBezTo>
                <a:close/>
              </a:path>
            </a:pathLst>
          </a:custGeom>
          <a:solidFill>
            <a:srgbClr val="F6D16F"/>
          </a:solidFill>
          <a:ln w="9525">
            <a:noFill/>
            <a:round/>
            <a:headEnd/>
            <a:tailEnd/>
          </a:ln>
        </p:spPr>
        <p:txBody>
          <a:bodyPr/>
          <a:lstStyle/>
          <a:p>
            <a:endParaRPr lang="en-US"/>
          </a:p>
        </p:txBody>
      </p:sp>
      <p:sp>
        <p:nvSpPr>
          <p:cNvPr id="19459" name="Freeform 3"/>
          <p:cNvSpPr>
            <a:spLocks noChangeAspect="1"/>
          </p:cNvSpPr>
          <p:nvPr/>
        </p:nvSpPr>
        <p:spPr bwMode="auto">
          <a:xfrm rot="10800000">
            <a:off x="0" y="4267200"/>
            <a:ext cx="9144000" cy="2590800"/>
          </a:xfrm>
          <a:custGeom>
            <a:avLst/>
            <a:gdLst>
              <a:gd name="T0" fmla="*/ 9144000 w 1066"/>
              <a:gd name="T1" fmla="*/ 472774 h 274"/>
              <a:gd name="T2" fmla="*/ 9144000 w 1066"/>
              <a:gd name="T3" fmla="*/ 0 h 274"/>
              <a:gd name="T4" fmla="*/ 0 w 1066"/>
              <a:gd name="T5" fmla="*/ 0 h 274"/>
              <a:gd name="T6" fmla="*/ 0 w 1066"/>
              <a:gd name="T7" fmla="*/ 2590800 h 274"/>
              <a:gd name="T8" fmla="*/ 7308336 w 1066"/>
              <a:gd name="T9" fmla="*/ 368763 h 274"/>
              <a:gd name="T10" fmla="*/ 9144000 w 1066"/>
              <a:gd name="T11" fmla="*/ 472774 h 274"/>
              <a:gd name="T12" fmla="*/ 0 60000 65536"/>
              <a:gd name="T13" fmla="*/ 0 60000 65536"/>
              <a:gd name="T14" fmla="*/ 0 60000 65536"/>
              <a:gd name="T15" fmla="*/ 0 60000 65536"/>
              <a:gd name="T16" fmla="*/ 0 60000 65536"/>
              <a:gd name="T17" fmla="*/ 0 60000 65536"/>
              <a:gd name="T18" fmla="*/ 0 w 1066"/>
              <a:gd name="T19" fmla="*/ 0 h 274"/>
              <a:gd name="T20" fmla="*/ 1066 w 1066"/>
              <a:gd name="T21" fmla="*/ 274 h 274"/>
            </a:gdLst>
            <a:ahLst/>
            <a:cxnLst>
              <a:cxn ang="T12">
                <a:pos x="T0" y="T1"/>
              </a:cxn>
              <a:cxn ang="T13">
                <a:pos x="T2" y="T3"/>
              </a:cxn>
              <a:cxn ang="T14">
                <a:pos x="T4" y="T5"/>
              </a:cxn>
              <a:cxn ang="T15">
                <a:pos x="T6" y="T7"/>
              </a:cxn>
              <a:cxn ang="T16">
                <a:pos x="T8" y="T9"/>
              </a:cxn>
              <a:cxn ang="T17">
                <a:pos x="T10" y="T11"/>
              </a:cxn>
            </a:cxnLst>
            <a:rect l="T18" t="T19" r="T20" b="T21"/>
            <a:pathLst>
              <a:path w="1066" h="274">
                <a:moveTo>
                  <a:pt x="1066" y="50"/>
                </a:moveTo>
                <a:cubicBezTo>
                  <a:pt x="1066" y="0"/>
                  <a:pt x="1066" y="0"/>
                  <a:pt x="1066" y="0"/>
                </a:cubicBezTo>
                <a:cubicBezTo>
                  <a:pt x="0" y="0"/>
                  <a:pt x="0" y="0"/>
                  <a:pt x="0" y="0"/>
                </a:cubicBezTo>
                <a:cubicBezTo>
                  <a:pt x="0" y="274"/>
                  <a:pt x="0" y="274"/>
                  <a:pt x="0" y="274"/>
                </a:cubicBezTo>
                <a:cubicBezTo>
                  <a:pt x="177" y="133"/>
                  <a:pt x="492" y="39"/>
                  <a:pt x="852" y="39"/>
                </a:cubicBezTo>
                <a:cubicBezTo>
                  <a:pt x="925" y="39"/>
                  <a:pt x="997" y="43"/>
                  <a:pt x="1066" y="50"/>
                </a:cubicBezTo>
                <a:close/>
              </a:path>
            </a:pathLst>
          </a:custGeom>
          <a:solidFill>
            <a:srgbClr val="70859F"/>
          </a:solidFill>
          <a:ln w="9525">
            <a:noFill/>
            <a:round/>
            <a:headEnd/>
            <a:tailEnd/>
          </a:ln>
        </p:spPr>
        <p:txBody>
          <a:bodyPr/>
          <a:lstStyle/>
          <a:p>
            <a:endParaRPr lang="en-US"/>
          </a:p>
        </p:txBody>
      </p:sp>
      <p:sp>
        <p:nvSpPr>
          <p:cNvPr id="19460" name="Rectangle 1"/>
          <p:cNvSpPr>
            <a:spLocks noChangeArrowheads="1"/>
          </p:cNvSpPr>
          <p:nvPr/>
        </p:nvSpPr>
        <p:spPr bwMode="auto">
          <a:xfrm>
            <a:off x="457200" y="838368"/>
            <a:ext cx="8965916" cy="1015663"/>
          </a:xfrm>
          <a:prstGeom prst="rect">
            <a:avLst/>
          </a:prstGeom>
          <a:noFill/>
          <a:ln w="9525">
            <a:noFill/>
            <a:miter lim="800000"/>
            <a:headEnd/>
            <a:tailEnd/>
          </a:ln>
        </p:spPr>
        <p:txBody>
          <a:bodyPr wrap="none" anchor="ctr">
            <a:spAutoFit/>
          </a:bodyPr>
          <a:lstStyle/>
          <a:p>
            <a:r>
              <a:rPr lang="en-US" sz="3000" dirty="0" smtClean="0">
                <a:latin typeface="Balloon Bd BT" pitchFamily="66" charset="0"/>
                <a:ea typeface="Times New Roman" pitchFamily="18" charset="0"/>
                <a:cs typeface="Arial" pitchFamily="34" charset="0"/>
              </a:rPr>
              <a:t>                 21</a:t>
            </a:r>
            <a:r>
              <a:rPr lang="en-US" sz="3000" baseline="30000" dirty="0" smtClean="0">
                <a:latin typeface="Balloon Bd BT" pitchFamily="66" charset="0"/>
                <a:ea typeface="Times New Roman" pitchFamily="18" charset="0"/>
                <a:cs typeface="Arial" pitchFamily="34" charset="0"/>
              </a:rPr>
              <a:t>st</a:t>
            </a:r>
            <a:r>
              <a:rPr lang="en-US" sz="3000" dirty="0" smtClean="0">
                <a:latin typeface="Balloon Bd BT" pitchFamily="66" charset="0"/>
                <a:ea typeface="Times New Roman" pitchFamily="18" charset="0"/>
                <a:cs typeface="Arial" pitchFamily="34" charset="0"/>
              </a:rPr>
              <a:t> </a:t>
            </a:r>
            <a:r>
              <a:rPr lang="en-US" sz="3000" dirty="0">
                <a:latin typeface="Balloon Bd BT" pitchFamily="66" charset="0"/>
                <a:ea typeface="Times New Roman" pitchFamily="18" charset="0"/>
                <a:cs typeface="Arial" pitchFamily="34" charset="0"/>
              </a:rPr>
              <a:t>Century </a:t>
            </a:r>
            <a:r>
              <a:rPr lang="en-US" sz="3000" dirty="0" smtClean="0">
                <a:latin typeface="Balloon Bd BT" pitchFamily="66" charset="0"/>
                <a:ea typeface="Times New Roman" pitchFamily="18" charset="0"/>
                <a:cs typeface="Arial" pitchFamily="34" charset="0"/>
              </a:rPr>
              <a:t>Models</a:t>
            </a:r>
            <a:endParaRPr lang="en-US" sz="3000" dirty="0">
              <a:latin typeface="Balloon Bd BT" pitchFamily="66" charset="0"/>
              <a:ea typeface="Times New Roman" pitchFamily="18" charset="0"/>
              <a:cs typeface="Arial" pitchFamily="34" charset="0"/>
            </a:endParaRPr>
          </a:p>
          <a:p>
            <a:pPr eaLnBrk="0" hangingPunct="0"/>
            <a:r>
              <a:rPr lang="en-US" sz="3000" dirty="0">
                <a:latin typeface="Balloon Bd BT" pitchFamily="66" charset="0"/>
                <a:ea typeface="Times New Roman" pitchFamily="18" charset="0"/>
                <a:cs typeface="Arial" pitchFamily="34" charset="0"/>
              </a:rPr>
              <a:t>Can’t Cut It Without the Voice of the Individual </a:t>
            </a:r>
          </a:p>
        </p:txBody>
      </p:sp>
      <p:sp>
        <p:nvSpPr>
          <p:cNvPr id="19461" name="TextBox 4"/>
          <p:cNvSpPr txBox="1">
            <a:spLocks noChangeArrowheads="1"/>
          </p:cNvSpPr>
          <p:nvPr/>
        </p:nvSpPr>
        <p:spPr bwMode="auto">
          <a:xfrm>
            <a:off x="4724400" y="6045200"/>
            <a:ext cx="4343400" cy="307777"/>
          </a:xfrm>
          <a:prstGeom prst="rect">
            <a:avLst/>
          </a:prstGeom>
          <a:noFill/>
          <a:ln w="9525">
            <a:noFill/>
            <a:miter lim="800000"/>
            <a:headEnd/>
            <a:tailEnd/>
          </a:ln>
        </p:spPr>
        <p:txBody>
          <a:bodyPr>
            <a:spAutoFit/>
          </a:bodyPr>
          <a:lstStyle/>
          <a:p>
            <a:pPr algn="r"/>
            <a:r>
              <a:rPr lang="en-US" sz="1400" dirty="0">
                <a:latin typeface="Calibri" pitchFamily="34" charset="0"/>
              </a:rPr>
              <a:t>In what way is the individual’s </a:t>
            </a:r>
            <a:r>
              <a:rPr lang="en-US" sz="1400" dirty="0" smtClean="0">
                <a:latin typeface="Calibri" pitchFamily="34" charset="0"/>
              </a:rPr>
              <a:t>choice honored</a:t>
            </a:r>
            <a:r>
              <a:rPr lang="en-US" sz="1400" dirty="0">
                <a:latin typeface="Calibri" pitchFamily="34" charset="0"/>
              </a:rPr>
              <a:t>?</a:t>
            </a:r>
          </a:p>
        </p:txBody>
      </p:sp>
      <p:pic>
        <p:nvPicPr>
          <p:cNvPr id="19462" name="Picture 2" descr="http://www.daffodilweb.com/demo/plaimar/images/HP-laptop-LP-laptop-lg.gif"/>
          <p:cNvPicPr>
            <a:picLocks noChangeAspect="1" noChangeArrowheads="1"/>
          </p:cNvPicPr>
          <p:nvPr/>
        </p:nvPicPr>
        <p:blipFill>
          <a:blip r:embed="rId3" cstate="print"/>
          <a:srcRect/>
          <a:stretch>
            <a:fillRect/>
          </a:stretch>
        </p:blipFill>
        <p:spPr bwMode="auto">
          <a:xfrm>
            <a:off x="1371600" y="1981200"/>
            <a:ext cx="5029200" cy="2257425"/>
          </a:xfrm>
          <a:prstGeom prst="rect">
            <a:avLst/>
          </a:prstGeom>
          <a:noFill/>
          <a:ln w="9525">
            <a:noFill/>
            <a:miter lim="800000"/>
            <a:headEnd/>
            <a:tailEnd/>
          </a:ln>
        </p:spPr>
      </p:pic>
      <p:sp>
        <p:nvSpPr>
          <p:cNvPr id="19463" name="TextBox 6"/>
          <p:cNvSpPr txBox="1">
            <a:spLocks noChangeArrowheads="1"/>
          </p:cNvSpPr>
          <p:nvPr/>
        </p:nvSpPr>
        <p:spPr bwMode="auto">
          <a:xfrm>
            <a:off x="1981200" y="2286000"/>
            <a:ext cx="3733800" cy="862013"/>
          </a:xfrm>
          <a:prstGeom prst="rect">
            <a:avLst/>
          </a:prstGeom>
          <a:noFill/>
          <a:ln w="9525">
            <a:noFill/>
            <a:miter lim="800000"/>
            <a:headEnd/>
            <a:tailEnd/>
          </a:ln>
        </p:spPr>
        <p:txBody>
          <a:bodyPr>
            <a:spAutoFit/>
          </a:bodyPr>
          <a:lstStyle/>
          <a:p>
            <a:pPr algn="ctr"/>
            <a:r>
              <a:rPr lang="en-US" b="1">
                <a:solidFill>
                  <a:schemeClr val="bg1"/>
                </a:solidFill>
                <a:latin typeface="Calibri" pitchFamily="34" charset="0"/>
              </a:rPr>
              <a:t>Temple Shaaray Tefilah: MASA</a:t>
            </a:r>
          </a:p>
          <a:p>
            <a:pPr algn="ctr"/>
            <a:r>
              <a:rPr lang="en-US" sz="1600" b="1">
                <a:solidFill>
                  <a:schemeClr val="bg1"/>
                </a:solidFill>
                <a:latin typeface="Calibri" pitchFamily="34" charset="0"/>
                <a:hlinkClick r:id="rId4"/>
              </a:rPr>
              <a:t>http://shaaraytefilanyc.org/uploads/</a:t>
            </a:r>
            <a:br>
              <a:rPr lang="en-US" sz="1600" b="1">
                <a:solidFill>
                  <a:schemeClr val="bg1"/>
                </a:solidFill>
                <a:latin typeface="Calibri" pitchFamily="34" charset="0"/>
                <a:hlinkClick r:id="rId4"/>
              </a:rPr>
            </a:br>
            <a:r>
              <a:rPr lang="en-US" sz="1600" b="1">
                <a:solidFill>
                  <a:schemeClr val="bg1"/>
                </a:solidFill>
                <a:latin typeface="Calibri" pitchFamily="34" charset="0"/>
                <a:hlinkClick r:id="rId4"/>
              </a:rPr>
              <a:t>21838MASA_Summer_2009.pdf</a:t>
            </a:r>
            <a:r>
              <a:rPr lang="en-US" sz="1600" b="1">
                <a:solidFill>
                  <a:schemeClr val="bg1"/>
                </a:solidFill>
                <a:latin typeface="Calibri" pitchFamily="34" charset="0"/>
              </a:rPr>
              <a:t> </a:t>
            </a:r>
          </a:p>
        </p:txBody>
      </p:sp>
      <p:sp>
        <p:nvSpPr>
          <p:cNvPr id="14339" name="Rectangle 3"/>
          <p:cNvSpPr>
            <a:spLocks noChangeArrowheads="1"/>
          </p:cNvSpPr>
          <p:nvPr/>
        </p:nvSpPr>
        <p:spPr bwMode="auto">
          <a:xfrm>
            <a:off x="1447800" y="4374718"/>
            <a:ext cx="5410200" cy="1754326"/>
          </a:xfrm>
          <a:prstGeom prst="rect">
            <a:avLst/>
          </a:prstGeom>
          <a:noFill/>
          <a:ln w="9525">
            <a:noFill/>
            <a:miter lim="800000"/>
            <a:headEnd/>
            <a:tailEnd/>
          </a:ln>
          <a:effectLst/>
        </p:spPr>
        <p:txBody>
          <a:bodyPr wrap="square" anchor="ctr">
            <a:spAutoFit/>
          </a:bodyPr>
          <a:lstStyle/>
          <a:p>
            <a:pPr>
              <a:spcBef>
                <a:spcPts val="600"/>
              </a:spcBef>
              <a:buFont typeface="Arial" pitchFamily="34" charset="0"/>
              <a:buChar char="•"/>
              <a:tabLst>
                <a:tab pos="457200" algn="l"/>
              </a:tabLst>
            </a:pPr>
            <a:r>
              <a:rPr lang="en-US" dirty="0">
                <a:latin typeface="Calibri" pitchFamily="34" charset="0"/>
                <a:ea typeface="Times New Roman" pitchFamily="18" charset="0"/>
                <a:cs typeface="Arial" pitchFamily="34" charset="0"/>
              </a:rPr>
              <a:t>Families select a journey that is meaningful for </a:t>
            </a:r>
            <a:r>
              <a:rPr lang="en-US" dirty="0" smtClean="0">
                <a:latin typeface="Calibri" pitchFamily="34" charset="0"/>
                <a:ea typeface="Times New Roman" pitchFamily="18" charset="0"/>
                <a:cs typeface="Arial" pitchFamily="34" charset="0"/>
              </a:rPr>
              <a:t>them</a:t>
            </a:r>
            <a:endParaRPr lang="en-US" dirty="0">
              <a:latin typeface="Calibri" pitchFamily="34" charset="0"/>
              <a:ea typeface="Times New Roman" pitchFamily="18" charset="0"/>
              <a:cs typeface="Arial" pitchFamily="34" charset="0"/>
            </a:endParaRPr>
          </a:p>
          <a:p>
            <a:pPr eaLnBrk="0" hangingPunct="0">
              <a:buFont typeface="Arial" pitchFamily="34" charset="0"/>
              <a:buChar char="•"/>
              <a:tabLst>
                <a:tab pos="457200" algn="l"/>
              </a:tabLst>
            </a:pPr>
            <a:r>
              <a:rPr lang="en-US" dirty="0">
                <a:latin typeface="Calibri" pitchFamily="34" charset="0"/>
                <a:ea typeface="Times New Roman" pitchFamily="18" charset="0"/>
                <a:cs typeface="Arial" pitchFamily="34" charset="0"/>
              </a:rPr>
              <a:t>Grades K-1</a:t>
            </a:r>
            <a:endParaRPr lang="en-US" dirty="0">
              <a:latin typeface="Calibri" pitchFamily="34" charset="0"/>
              <a:cs typeface="Arial" pitchFamily="34" charset="0"/>
            </a:endParaRPr>
          </a:p>
          <a:p>
            <a:pPr eaLnBrk="0" hangingPunct="0">
              <a:tabLst>
                <a:tab pos="457200" algn="l"/>
              </a:tabLst>
            </a:pPr>
            <a:r>
              <a:rPr lang="en-US" dirty="0">
                <a:latin typeface="Calibri" pitchFamily="34" charset="0"/>
                <a:cs typeface="Times New Roman" pitchFamily="18" charset="0"/>
              </a:rPr>
              <a:t>	Shalom in the Home</a:t>
            </a:r>
            <a:endParaRPr lang="en-US" dirty="0">
              <a:latin typeface="Calibri" pitchFamily="34" charset="0"/>
              <a:cs typeface="Arial" pitchFamily="34" charset="0"/>
            </a:endParaRPr>
          </a:p>
          <a:p>
            <a:pPr eaLnBrk="0" hangingPunct="0">
              <a:tabLst>
                <a:tab pos="457200" algn="l"/>
              </a:tabLst>
            </a:pPr>
            <a:r>
              <a:rPr lang="en-US" dirty="0">
                <a:latin typeface="Calibri" pitchFamily="34" charset="0"/>
                <a:cs typeface="Times New Roman" pitchFamily="18" charset="0"/>
              </a:rPr>
              <a:t>	Celebrations</a:t>
            </a:r>
            <a:endParaRPr lang="en-US" dirty="0">
              <a:latin typeface="Calibri" pitchFamily="34" charset="0"/>
              <a:cs typeface="Arial" pitchFamily="34" charset="0"/>
            </a:endParaRPr>
          </a:p>
          <a:p>
            <a:pPr eaLnBrk="0" hangingPunct="0">
              <a:tabLst>
                <a:tab pos="457200" algn="l"/>
              </a:tabLst>
            </a:pPr>
            <a:r>
              <a:rPr lang="en-US" dirty="0">
                <a:latin typeface="Calibri" pitchFamily="34" charset="0"/>
                <a:cs typeface="Times New Roman" pitchFamily="18" charset="0"/>
              </a:rPr>
              <a:t>	2010-2011: launching another journey, </a:t>
            </a:r>
            <a:r>
              <a:rPr lang="en-US" dirty="0" smtClean="0">
                <a:latin typeface="Calibri" pitchFamily="34" charset="0"/>
                <a:cs typeface="Times New Roman" pitchFamily="18" charset="0"/>
              </a:rPr>
              <a:t>K-2</a:t>
            </a:r>
            <a:endParaRPr lang="en-US" dirty="0">
              <a:latin typeface="Calibri" pitchFamily="34" charset="0"/>
              <a:cs typeface="Times New Roman" pitchFamily="18" charset="0"/>
            </a:endParaRPr>
          </a:p>
          <a:p>
            <a:pPr eaLnBrk="0" hangingPunct="0">
              <a:tabLst>
                <a:tab pos="457200" algn="l"/>
              </a:tabLst>
            </a:pPr>
            <a:r>
              <a:rPr lang="en-US" dirty="0">
                <a:latin typeface="Calibri" pitchFamily="34" charset="0"/>
                <a:cs typeface="Times New Roman" pitchFamily="18" charset="0"/>
              </a:rPr>
              <a:t>*18 sessions</a:t>
            </a:r>
            <a:endParaRPr lang="en-US" dirty="0">
              <a:latin typeface="Calibri" pitchFamily="34" charset="0"/>
              <a:cs typeface="Arial" pitchFamily="34"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Freeform 2"/>
          <p:cNvSpPr>
            <a:spLocks/>
          </p:cNvSpPr>
          <p:nvPr/>
        </p:nvSpPr>
        <p:spPr bwMode="auto">
          <a:xfrm rot="10800000">
            <a:off x="0" y="0"/>
            <a:ext cx="9144000" cy="2438400"/>
          </a:xfrm>
          <a:custGeom>
            <a:avLst/>
            <a:gdLst>
              <a:gd name="T0" fmla="*/ 7220261 w 1098"/>
              <a:gd name="T1" fmla="*/ 2006108 h 361"/>
              <a:gd name="T2" fmla="*/ 9144000 w 1098"/>
              <a:gd name="T3" fmla="*/ 1904789 h 361"/>
              <a:gd name="T4" fmla="*/ 9144000 w 1098"/>
              <a:gd name="T5" fmla="*/ 2438400 h 361"/>
              <a:gd name="T6" fmla="*/ 0 w 1098"/>
              <a:gd name="T7" fmla="*/ 2438400 h 361"/>
              <a:gd name="T8" fmla="*/ 0 w 1098"/>
              <a:gd name="T9" fmla="*/ 0 h 361"/>
              <a:gd name="T10" fmla="*/ 7220261 w 1098"/>
              <a:gd name="T11" fmla="*/ 2006108 h 361"/>
              <a:gd name="T12" fmla="*/ 0 60000 65536"/>
              <a:gd name="T13" fmla="*/ 0 60000 65536"/>
              <a:gd name="T14" fmla="*/ 0 60000 65536"/>
              <a:gd name="T15" fmla="*/ 0 60000 65536"/>
              <a:gd name="T16" fmla="*/ 0 60000 65536"/>
              <a:gd name="T17" fmla="*/ 0 60000 65536"/>
              <a:gd name="T18" fmla="*/ 0 w 1098"/>
              <a:gd name="T19" fmla="*/ 0 h 361"/>
              <a:gd name="T20" fmla="*/ 1098 w 1098"/>
              <a:gd name="T21" fmla="*/ 361 h 361"/>
            </a:gdLst>
            <a:ahLst/>
            <a:cxnLst>
              <a:cxn ang="T12">
                <a:pos x="T0" y="T1"/>
              </a:cxn>
              <a:cxn ang="T13">
                <a:pos x="T2" y="T3"/>
              </a:cxn>
              <a:cxn ang="T14">
                <a:pos x="T4" y="T5"/>
              </a:cxn>
              <a:cxn ang="T15">
                <a:pos x="T6" y="T7"/>
              </a:cxn>
              <a:cxn ang="T16">
                <a:pos x="T8" y="T9"/>
              </a:cxn>
              <a:cxn ang="T17">
                <a:pos x="T10" y="T11"/>
              </a:cxn>
            </a:cxnLst>
            <a:rect l="T18" t="T19" r="T20" b="T21"/>
            <a:pathLst>
              <a:path w="1098" h="361">
                <a:moveTo>
                  <a:pt x="867" y="297"/>
                </a:moveTo>
                <a:cubicBezTo>
                  <a:pt x="946" y="297"/>
                  <a:pt x="1024" y="292"/>
                  <a:pt x="1098" y="282"/>
                </a:cubicBezTo>
                <a:cubicBezTo>
                  <a:pt x="1098" y="361"/>
                  <a:pt x="1098" y="361"/>
                  <a:pt x="1098" y="361"/>
                </a:cubicBezTo>
                <a:cubicBezTo>
                  <a:pt x="0" y="361"/>
                  <a:pt x="0" y="361"/>
                  <a:pt x="0" y="361"/>
                </a:cubicBezTo>
                <a:cubicBezTo>
                  <a:pt x="0" y="0"/>
                  <a:pt x="0" y="0"/>
                  <a:pt x="0" y="0"/>
                </a:cubicBezTo>
                <a:cubicBezTo>
                  <a:pt x="133" y="174"/>
                  <a:pt x="471" y="297"/>
                  <a:pt x="867" y="297"/>
                </a:cubicBezTo>
                <a:close/>
              </a:path>
            </a:pathLst>
          </a:custGeom>
          <a:solidFill>
            <a:srgbClr val="F6D16F"/>
          </a:solidFill>
          <a:ln w="9525">
            <a:noFill/>
            <a:round/>
            <a:headEnd/>
            <a:tailEnd/>
          </a:ln>
        </p:spPr>
        <p:txBody>
          <a:bodyPr/>
          <a:lstStyle/>
          <a:p>
            <a:endParaRPr lang="en-US"/>
          </a:p>
        </p:txBody>
      </p:sp>
      <p:sp>
        <p:nvSpPr>
          <p:cNvPr id="20483" name="Freeform 3"/>
          <p:cNvSpPr>
            <a:spLocks noChangeAspect="1"/>
          </p:cNvSpPr>
          <p:nvPr/>
        </p:nvSpPr>
        <p:spPr bwMode="auto">
          <a:xfrm rot="10800000">
            <a:off x="0" y="4343400"/>
            <a:ext cx="9144000" cy="2590800"/>
          </a:xfrm>
          <a:custGeom>
            <a:avLst/>
            <a:gdLst>
              <a:gd name="T0" fmla="*/ 9144000 w 1066"/>
              <a:gd name="T1" fmla="*/ 472774 h 274"/>
              <a:gd name="T2" fmla="*/ 9144000 w 1066"/>
              <a:gd name="T3" fmla="*/ 0 h 274"/>
              <a:gd name="T4" fmla="*/ 0 w 1066"/>
              <a:gd name="T5" fmla="*/ 0 h 274"/>
              <a:gd name="T6" fmla="*/ 0 w 1066"/>
              <a:gd name="T7" fmla="*/ 2590800 h 274"/>
              <a:gd name="T8" fmla="*/ 7308336 w 1066"/>
              <a:gd name="T9" fmla="*/ 368763 h 274"/>
              <a:gd name="T10" fmla="*/ 9144000 w 1066"/>
              <a:gd name="T11" fmla="*/ 472774 h 274"/>
              <a:gd name="T12" fmla="*/ 0 60000 65536"/>
              <a:gd name="T13" fmla="*/ 0 60000 65536"/>
              <a:gd name="T14" fmla="*/ 0 60000 65536"/>
              <a:gd name="T15" fmla="*/ 0 60000 65536"/>
              <a:gd name="T16" fmla="*/ 0 60000 65536"/>
              <a:gd name="T17" fmla="*/ 0 60000 65536"/>
              <a:gd name="T18" fmla="*/ 0 w 1066"/>
              <a:gd name="T19" fmla="*/ 0 h 274"/>
              <a:gd name="T20" fmla="*/ 1066 w 1066"/>
              <a:gd name="T21" fmla="*/ 274 h 274"/>
            </a:gdLst>
            <a:ahLst/>
            <a:cxnLst>
              <a:cxn ang="T12">
                <a:pos x="T0" y="T1"/>
              </a:cxn>
              <a:cxn ang="T13">
                <a:pos x="T2" y="T3"/>
              </a:cxn>
              <a:cxn ang="T14">
                <a:pos x="T4" y="T5"/>
              </a:cxn>
              <a:cxn ang="T15">
                <a:pos x="T6" y="T7"/>
              </a:cxn>
              <a:cxn ang="T16">
                <a:pos x="T8" y="T9"/>
              </a:cxn>
              <a:cxn ang="T17">
                <a:pos x="T10" y="T11"/>
              </a:cxn>
            </a:cxnLst>
            <a:rect l="T18" t="T19" r="T20" b="T21"/>
            <a:pathLst>
              <a:path w="1066" h="274">
                <a:moveTo>
                  <a:pt x="1066" y="50"/>
                </a:moveTo>
                <a:cubicBezTo>
                  <a:pt x="1066" y="0"/>
                  <a:pt x="1066" y="0"/>
                  <a:pt x="1066" y="0"/>
                </a:cubicBezTo>
                <a:cubicBezTo>
                  <a:pt x="0" y="0"/>
                  <a:pt x="0" y="0"/>
                  <a:pt x="0" y="0"/>
                </a:cubicBezTo>
                <a:cubicBezTo>
                  <a:pt x="0" y="274"/>
                  <a:pt x="0" y="274"/>
                  <a:pt x="0" y="274"/>
                </a:cubicBezTo>
                <a:cubicBezTo>
                  <a:pt x="177" y="133"/>
                  <a:pt x="492" y="39"/>
                  <a:pt x="852" y="39"/>
                </a:cubicBezTo>
                <a:cubicBezTo>
                  <a:pt x="925" y="39"/>
                  <a:pt x="997" y="43"/>
                  <a:pt x="1066" y="50"/>
                </a:cubicBezTo>
                <a:close/>
              </a:path>
            </a:pathLst>
          </a:custGeom>
          <a:solidFill>
            <a:srgbClr val="70859F"/>
          </a:solidFill>
          <a:ln w="9525">
            <a:noFill/>
            <a:round/>
            <a:headEnd/>
            <a:tailEnd/>
          </a:ln>
        </p:spPr>
        <p:txBody>
          <a:bodyPr/>
          <a:lstStyle/>
          <a:p>
            <a:endParaRPr lang="en-US"/>
          </a:p>
        </p:txBody>
      </p:sp>
      <p:pic>
        <p:nvPicPr>
          <p:cNvPr id="20484" name="Picture 2" descr="http://blogs.pcworld.com/phoneconnection/archives/two%20people%20talking.gif"/>
          <p:cNvPicPr>
            <a:picLocks noChangeAspect="1" noChangeArrowheads="1"/>
          </p:cNvPicPr>
          <p:nvPr/>
        </p:nvPicPr>
        <p:blipFill>
          <a:blip r:embed="rId3" cstate="print"/>
          <a:srcRect/>
          <a:stretch>
            <a:fillRect/>
          </a:stretch>
        </p:blipFill>
        <p:spPr bwMode="auto">
          <a:xfrm>
            <a:off x="3048000" y="2209800"/>
            <a:ext cx="1306513" cy="1120775"/>
          </a:xfrm>
          <a:prstGeom prst="rect">
            <a:avLst/>
          </a:prstGeom>
          <a:noFill/>
          <a:ln w="9525">
            <a:noFill/>
            <a:miter lim="800000"/>
            <a:headEnd/>
            <a:tailEnd/>
          </a:ln>
        </p:spPr>
      </p:pic>
      <p:sp>
        <p:nvSpPr>
          <p:cNvPr id="20485" name="Rectangle 1"/>
          <p:cNvSpPr>
            <a:spLocks noChangeArrowheads="1"/>
          </p:cNvSpPr>
          <p:nvPr/>
        </p:nvSpPr>
        <p:spPr bwMode="auto">
          <a:xfrm>
            <a:off x="0" y="646113"/>
            <a:ext cx="8077200" cy="1476375"/>
          </a:xfrm>
          <a:prstGeom prst="rect">
            <a:avLst/>
          </a:prstGeom>
          <a:noFill/>
          <a:ln w="9525">
            <a:noFill/>
            <a:miter lim="800000"/>
            <a:headEnd/>
            <a:tailEnd/>
          </a:ln>
        </p:spPr>
        <p:txBody>
          <a:bodyPr anchor="ctr">
            <a:spAutoFit/>
          </a:bodyPr>
          <a:lstStyle/>
          <a:p>
            <a:pPr algn="ctr"/>
            <a:r>
              <a:rPr lang="en-US" sz="3000" dirty="0">
                <a:latin typeface="Balloon Bd BT" pitchFamily="66" charset="0"/>
                <a:ea typeface="Times New Roman" pitchFamily="18" charset="0"/>
                <a:cs typeface="Arial" pitchFamily="34" charset="0"/>
              </a:rPr>
              <a:t>Can’t Cut It Without the Voice of the Individual</a:t>
            </a:r>
          </a:p>
          <a:p>
            <a:pPr algn="ctr" eaLnBrk="0" hangingPunct="0"/>
            <a:r>
              <a:rPr lang="en-US" sz="3000" dirty="0" smtClean="0">
                <a:latin typeface="Balloon Bd BT" pitchFamily="66" charset="0"/>
                <a:ea typeface="Times New Roman" pitchFamily="18" charset="0"/>
                <a:cs typeface="Arial" pitchFamily="34" charset="0"/>
              </a:rPr>
              <a:t>Nu, </a:t>
            </a:r>
            <a:r>
              <a:rPr lang="en-US" sz="3000" dirty="0">
                <a:latin typeface="Balloon Bd BT" pitchFamily="66" charset="0"/>
                <a:ea typeface="Times New Roman" pitchFamily="18" charset="0"/>
                <a:cs typeface="Arial" pitchFamily="34" charset="0"/>
              </a:rPr>
              <a:t>and </a:t>
            </a:r>
            <a:r>
              <a:rPr lang="en-US" sz="3000" dirty="0" smtClean="0">
                <a:latin typeface="Balloon Bd BT" pitchFamily="66" charset="0"/>
                <a:ea typeface="Times New Roman" pitchFamily="18" charset="0"/>
                <a:cs typeface="Arial" pitchFamily="34" charset="0"/>
              </a:rPr>
              <a:t>Y</a:t>
            </a:r>
            <a:r>
              <a:rPr lang="en-US" sz="3000" dirty="0" smtClean="0">
                <a:latin typeface="Balloon Bd BT" pitchFamily="66" charset="0"/>
                <a:ea typeface="Times New Roman" pitchFamily="18" charset="0"/>
                <a:cs typeface="Arial" pitchFamily="34" charset="0"/>
              </a:rPr>
              <a:t>ou</a:t>
            </a:r>
            <a:r>
              <a:rPr lang="en-US" sz="3000" dirty="0">
                <a:latin typeface="Balloon Bd BT" pitchFamily="66" charset="0"/>
                <a:ea typeface="Times New Roman" pitchFamily="18" charset="0"/>
                <a:cs typeface="Arial" pitchFamily="34" charset="0"/>
              </a:rPr>
              <a:t>? </a:t>
            </a:r>
          </a:p>
        </p:txBody>
      </p:sp>
      <p:sp>
        <p:nvSpPr>
          <p:cNvPr id="20486" name="TextBox 5"/>
          <p:cNvSpPr txBox="1">
            <a:spLocks noChangeArrowheads="1"/>
          </p:cNvSpPr>
          <p:nvPr/>
        </p:nvSpPr>
        <p:spPr bwMode="auto">
          <a:xfrm>
            <a:off x="4724400" y="6045200"/>
            <a:ext cx="4343400" cy="522288"/>
          </a:xfrm>
          <a:prstGeom prst="rect">
            <a:avLst/>
          </a:prstGeom>
          <a:noFill/>
          <a:ln w="9525">
            <a:noFill/>
            <a:miter lim="800000"/>
            <a:headEnd/>
            <a:tailEnd/>
          </a:ln>
        </p:spPr>
        <p:txBody>
          <a:bodyPr>
            <a:spAutoFit/>
          </a:bodyPr>
          <a:lstStyle/>
          <a:p>
            <a:pPr algn="r"/>
            <a:r>
              <a:rPr lang="en-US" sz="1400">
                <a:latin typeface="Calibri" pitchFamily="34" charset="0"/>
              </a:rPr>
              <a:t>In what way is the individual’s choice/</a:t>
            </a:r>
            <a:br>
              <a:rPr lang="en-US" sz="1400">
                <a:latin typeface="Calibri" pitchFamily="34" charset="0"/>
              </a:rPr>
            </a:br>
            <a:r>
              <a:rPr lang="en-US" sz="1400">
                <a:latin typeface="Calibri" pitchFamily="34" charset="0"/>
              </a:rPr>
              <a:t>essential questions honored?</a:t>
            </a:r>
          </a:p>
        </p:txBody>
      </p:sp>
      <p:sp>
        <p:nvSpPr>
          <p:cNvPr id="12290" name="Rectangle 2"/>
          <p:cNvSpPr>
            <a:spLocks noChangeArrowheads="1"/>
          </p:cNvSpPr>
          <p:nvPr/>
        </p:nvSpPr>
        <p:spPr bwMode="auto">
          <a:xfrm>
            <a:off x="914400" y="3643590"/>
            <a:ext cx="5691558" cy="369332"/>
          </a:xfrm>
          <a:prstGeom prst="rect">
            <a:avLst/>
          </a:prstGeom>
          <a:noFill/>
          <a:ln w="9525">
            <a:noFill/>
            <a:miter lim="800000"/>
            <a:headEnd/>
            <a:tailEnd/>
          </a:ln>
          <a:effectLst/>
        </p:spPr>
        <p:txBody>
          <a:bodyPr wrap="none" anchor="ctr">
            <a:spAutoFit/>
          </a:bodyPr>
          <a:lstStyle/>
          <a:p>
            <a:r>
              <a:rPr lang="en-US" dirty="0">
                <a:latin typeface="Calibri" pitchFamily="34" charset="0"/>
                <a:ea typeface="Times New Roman" pitchFamily="18" charset="0"/>
                <a:cs typeface="Arial" pitchFamily="34" charset="0"/>
              </a:rPr>
              <a:t>Name one way </a:t>
            </a:r>
            <a:r>
              <a:rPr lang="en-US" dirty="0" smtClean="0">
                <a:latin typeface="Calibri" pitchFamily="34" charset="0"/>
                <a:ea typeface="Times New Roman" pitchFamily="18" charset="0"/>
                <a:cs typeface="Arial" pitchFamily="34" charset="0"/>
              </a:rPr>
              <a:t>you offer choices to </a:t>
            </a:r>
            <a:r>
              <a:rPr lang="en-US" dirty="0">
                <a:latin typeface="Calibri" pitchFamily="34" charset="0"/>
                <a:ea typeface="Times New Roman" pitchFamily="18" charset="0"/>
                <a:cs typeface="Arial" pitchFamily="34" charset="0"/>
              </a:rPr>
              <a:t>families and </a:t>
            </a:r>
            <a:r>
              <a:rPr lang="en-US" dirty="0" smtClean="0">
                <a:latin typeface="Calibri" pitchFamily="34" charset="0"/>
                <a:ea typeface="Times New Roman" pitchFamily="18" charset="0"/>
                <a:cs typeface="Arial" pitchFamily="34" charset="0"/>
              </a:rPr>
              <a:t>learners.</a:t>
            </a:r>
            <a:endParaRPr lang="en-US" dirty="0">
              <a:latin typeface="Calibri" pitchFamily="34" charset="0"/>
              <a:ea typeface="Times New Roman" pitchFamily="18" charset="0"/>
              <a:cs typeface="Arial" pitchFamily="34" charset="0"/>
            </a:endParaRPr>
          </a:p>
        </p:txBody>
      </p:sp>
      <p:sp>
        <p:nvSpPr>
          <p:cNvPr id="8" name="Rectangle 2"/>
          <p:cNvSpPr>
            <a:spLocks noChangeArrowheads="1"/>
          </p:cNvSpPr>
          <p:nvPr/>
        </p:nvSpPr>
        <p:spPr bwMode="auto">
          <a:xfrm>
            <a:off x="914400" y="4125913"/>
            <a:ext cx="6651625" cy="369887"/>
          </a:xfrm>
          <a:prstGeom prst="rect">
            <a:avLst/>
          </a:prstGeom>
          <a:noFill/>
          <a:ln w="9525">
            <a:noFill/>
            <a:miter lim="800000"/>
            <a:headEnd/>
            <a:tailEnd/>
          </a:ln>
          <a:effectLst/>
        </p:spPr>
        <p:txBody>
          <a:bodyPr wrap="none" anchor="ctr">
            <a:spAutoFit/>
          </a:bodyPr>
          <a:lstStyle/>
          <a:p>
            <a:pPr eaLnBrk="0" hangingPunct="0"/>
            <a:r>
              <a:rPr lang="en-US">
                <a:latin typeface="Calibri" pitchFamily="34" charset="0"/>
                <a:ea typeface="Times New Roman" pitchFamily="18" charset="0"/>
                <a:cs typeface="Arial" pitchFamily="34" charset="0"/>
              </a:rPr>
              <a:t>Name one way you give voice to the interest/need of the individual.</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2290"/>
                                        </p:tgtEl>
                                        <p:attrNameLst>
                                          <p:attrName>style.visibility</p:attrName>
                                        </p:attrNameLst>
                                      </p:cBhvr>
                                      <p:to>
                                        <p:strVal val="visible"/>
                                      </p:to>
                                    </p:set>
                                    <p:animEffect transition="in" filter="fade">
                                      <p:cBhvr>
                                        <p:cTn id="7" dur="2000"/>
                                        <p:tgtEl>
                                          <p:spTgt spid="12290"/>
                                        </p:tgtEl>
                                      </p:cBhvr>
                                    </p:animEffect>
                                  </p:childTnLst>
                                </p:cTn>
                              </p:par>
                            </p:childTnLst>
                          </p:cTn>
                        </p:par>
                        <p:par>
                          <p:cTn id="8" fill="hold">
                            <p:stCondLst>
                              <p:cond delay="2000"/>
                            </p:stCondLst>
                            <p:childTnLst>
                              <p:par>
                                <p:cTn id="9" presetID="10" presetClass="entr" presetSubtype="0" fill="hold" grpId="0" nodeType="afterEffect">
                                  <p:stCondLst>
                                    <p:cond delay="300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0" grpId="0"/>
      <p:bldP spid="8"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Freeform 2"/>
          <p:cNvSpPr>
            <a:spLocks/>
          </p:cNvSpPr>
          <p:nvPr/>
        </p:nvSpPr>
        <p:spPr bwMode="auto">
          <a:xfrm rot="10800000">
            <a:off x="0" y="0"/>
            <a:ext cx="9144000" cy="2438400"/>
          </a:xfrm>
          <a:custGeom>
            <a:avLst/>
            <a:gdLst>
              <a:gd name="T0" fmla="*/ 7220261 w 1098"/>
              <a:gd name="T1" fmla="*/ 2006108 h 361"/>
              <a:gd name="T2" fmla="*/ 9144000 w 1098"/>
              <a:gd name="T3" fmla="*/ 1904789 h 361"/>
              <a:gd name="T4" fmla="*/ 9144000 w 1098"/>
              <a:gd name="T5" fmla="*/ 2438400 h 361"/>
              <a:gd name="T6" fmla="*/ 0 w 1098"/>
              <a:gd name="T7" fmla="*/ 2438400 h 361"/>
              <a:gd name="T8" fmla="*/ 0 w 1098"/>
              <a:gd name="T9" fmla="*/ 0 h 361"/>
              <a:gd name="T10" fmla="*/ 7220261 w 1098"/>
              <a:gd name="T11" fmla="*/ 2006108 h 361"/>
              <a:gd name="T12" fmla="*/ 0 60000 65536"/>
              <a:gd name="T13" fmla="*/ 0 60000 65536"/>
              <a:gd name="T14" fmla="*/ 0 60000 65536"/>
              <a:gd name="T15" fmla="*/ 0 60000 65536"/>
              <a:gd name="T16" fmla="*/ 0 60000 65536"/>
              <a:gd name="T17" fmla="*/ 0 60000 65536"/>
              <a:gd name="T18" fmla="*/ 0 w 1098"/>
              <a:gd name="T19" fmla="*/ 0 h 361"/>
              <a:gd name="T20" fmla="*/ 1098 w 1098"/>
              <a:gd name="T21" fmla="*/ 361 h 361"/>
            </a:gdLst>
            <a:ahLst/>
            <a:cxnLst>
              <a:cxn ang="T12">
                <a:pos x="T0" y="T1"/>
              </a:cxn>
              <a:cxn ang="T13">
                <a:pos x="T2" y="T3"/>
              </a:cxn>
              <a:cxn ang="T14">
                <a:pos x="T4" y="T5"/>
              </a:cxn>
              <a:cxn ang="T15">
                <a:pos x="T6" y="T7"/>
              </a:cxn>
              <a:cxn ang="T16">
                <a:pos x="T8" y="T9"/>
              </a:cxn>
              <a:cxn ang="T17">
                <a:pos x="T10" y="T11"/>
              </a:cxn>
            </a:cxnLst>
            <a:rect l="T18" t="T19" r="T20" b="T21"/>
            <a:pathLst>
              <a:path w="1098" h="361">
                <a:moveTo>
                  <a:pt x="867" y="297"/>
                </a:moveTo>
                <a:cubicBezTo>
                  <a:pt x="946" y="297"/>
                  <a:pt x="1024" y="292"/>
                  <a:pt x="1098" y="282"/>
                </a:cubicBezTo>
                <a:cubicBezTo>
                  <a:pt x="1098" y="361"/>
                  <a:pt x="1098" y="361"/>
                  <a:pt x="1098" y="361"/>
                </a:cubicBezTo>
                <a:cubicBezTo>
                  <a:pt x="0" y="361"/>
                  <a:pt x="0" y="361"/>
                  <a:pt x="0" y="361"/>
                </a:cubicBezTo>
                <a:cubicBezTo>
                  <a:pt x="0" y="0"/>
                  <a:pt x="0" y="0"/>
                  <a:pt x="0" y="0"/>
                </a:cubicBezTo>
                <a:cubicBezTo>
                  <a:pt x="133" y="174"/>
                  <a:pt x="471" y="297"/>
                  <a:pt x="867" y="297"/>
                </a:cubicBezTo>
                <a:close/>
              </a:path>
            </a:pathLst>
          </a:custGeom>
          <a:solidFill>
            <a:srgbClr val="F6D16F"/>
          </a:solidFill>
          <a:ln w="9525">
            <a:noFill/>
            <a:round/>
            <a:headEnd/>
            <a:tailEnd/>
          </a:ln>
        </p:spPr>
        <p:txBody>
          <a:bodyPr/>
          <a:lstStyle/>
          <a:p>
            <a:endParaRPr lang="en-US"/>
          </a:p>
        </p:txBody>
      </p:sp>
      <p:sp>
        <p:nvSpPr>
          <p:cNvPr id="3075" name="Freeform 3"/>
          <p:cNvSpPr>
            <a:spLocks noChangeAspect="1"/>
          </p:cNvSpPr>
          <p:nvPr/>
        </p:nvSpPr>
        <p:spPr bwMode="auto">
          <a:xfrm rot="10800000">
            <a:off x="0" y="4343400"/>
            <a:ext cx="9144000" cy="2590800"/>
          </a:xfrm>
          <a:custGeom>
            <a:avLst/>
            <a:gdLst>
              <a:gd name="T0" fmla="*/ 9144000 w 1066"/>
              <a:gd name="T1" fmla="*/ 472774 h 274"/>
              <a:gd name="T2" fmla="*/ 9144000 w 1066"/>
              <a:gd name="T3" fmla="*/ 0 h 274"/>
              <a:gd name="T4" fmla="*/ 0 w 1066"/>
              <a:gd name="T5" fmla="*/ 0 h 274"/>
              <a:gd name="T6" fmla="*/ 0 w 1066"/>
              <a:gd name="T7" fmla="*/ 2590800 h 274"/>
              <a:gd name="T8" fmla="*/ 7308336 w 1066"/>
              <a:gd name="T9" fmla="*/ 368763 h 274"/>
              <a:gd name="T10" fmla="*/ 9144000 w 1066"/>
              <a:gd name="T11" fmla="*/ 472774 h 274"/>
              <a:gd name="T12" fmla="*/ 0 60000 65536"/>
              <a:gd name="T13" fmla="*/ 0 60000 65536"/>
              <a:gd name="T14" fmla="*/ 0 60000 65536"/>
              <a:gd name="T15" fmla="*/ 0 60000 65536"/>
              <a:gd name="T16" fmla="*/ 0 60000 65536"/>
              <a:gd name="T17" fmla="*/ 0 60000 65536"/>
              <a:gd name="T18" fmla="*/ 0 w 1066"/>
              <a:gd name="T19" fmla="*/ 0 h 274"/>
              <a:gd name="T20" fmla="*/ 1066 w 1066"/>
              <a:gd name="T21" fmla="*/ 274 h 274"/>
            </a:gdLst>
            <a:ahLst/>
            <a:cxnLst>
              <a:cxn ang="T12">
                <a:pos x="T0" y="T1"/>
              </a:cxn>
              <a:cxn ang="T13">
                <a:pos x="T2" y="T3"/>
              </a:cxn>
              <a:cxn ang="T14">
                <a:pos x="T4" y="T5"/>
              </a:cxn>
              <a:cxn ang="T15">
                <a:pos x="T6" y="T7"/>
              </a:cxn>
              <a:cxn ang="T16">
                <a:pos x="T8" y="T9"/>
              </a:cxn>
              <a:cxn ang="T17">
                <a:pos x="T10" y="T11"/>
              </a:cxn>
            </a:cxnLst>
            <a:rect l="T18" t="T19" r="T20" b="T21"/>
            <a:pathLst>
              <a:path w="1066" h="274">
                <a:moveTo>
                  <a:pt x="1066" y="50"/>
                </a:moveTo>
                <a:cubicBezTo>
                  <a:pt x="1066" y="0"/>
                  <a:pt x="1066" y="0"/>
                  <a:pt x="1066" y="0"/>
                </a:cubicBezTo>
                <a:cubicBezTo>
                  <a:pt x="0" y="0"/>
                  <a:pt x="0" y="0"/>
                  <a:pt x="0" y="0"/>
                </a:cubicBezTo>
                <a:cubicBezTo>
                  <a:pt x="0" y="274"/>
                  <a:pt x="0" y="274"/>
                  <a:pt x="0" y="274"/>
                </a:cubicBezTo>
                <a:cubicBezTo>
                  <a:pt x="177" y="133"/>
                  <a:pt x="492" y="39"/>
                  <a:pt x="852" y="39"/>
                </a:cubicBezTo>
                <a:cubicBezTo>
                  <a:pt x="925" y="39"/>
                  <a:pt x="997" y="43"/>
                  <a:pt x="1066" y="50"/>
                </a:cubicBezTo>
                <a:close/>
              </a:path>
            </a:pathLst>
          </a:custGeom>
          <a:solidFill>
            <a:srgbClr val="70859F"/>
          </a:solidFill>
          <a:ln w="9525">
            <a:noFill/>
            <a:round/>
            <a:headEnd/>
            <a:tailEnd/>
          </a:ln>
        </p:spPr>
        <p:txBody>
          <a:bodyPr/>
          <a:lstStyle/>
          <a:p>
            <a:endParaRPr lang="en-US"/>
          </a:p>
        </p:txBody>
      </p:sp>
      <p:sp>
        <p:nvSpPr>
          <p:cNvPr id="3076" name="TextBox 5"/>
          <p:cNvSpPr txBox="1">
            <a:spLocks noChangeArrowheads="1"/>
          </p:cNvSpPr>
          <p:nvPr/>
        </p:nvSpPr>
        <p:spPr bwMode="auto">
          <a:xfrm>
            <a:off x="685800" y="990600"/>
            <a:ext cx="5638800" cy="554038"/>
          </a:xfrm>
          <a:prstGeom prst="rect">
            <a:avLst/>
          </a:prstGeom>
          <a:noFill/>
          <a:ln w="9525">
            <a:noFill/>
            <a:miter lim="800000"/>
            <a:headEnd/>
            <a:tailEnd/>
          </a:ln>
        </p:spPr>
        <p:txBody>
          <a:bodyPr>
            <a:spAutoFit/>
          </a:bodyPr>
          <a:lstStyle/>
          <a:p>
            <a:r>
              <a:rPr lang="en-US" sz="3000">
                <a:latin typeface="Balloon Bd BT" pitchFamily="66" charset="0"/>
              </a:rPr>
              <a:t>The Old Model Doesn’t Work</a:t>
            </a:r>
          </a:p>
        </p:txBody>
      </p:sp>
      <p:sp>
        <p:nvSpPr>
          <p:cNvPr id="3077" name="TextBox 6"/>
          <p:cNvSpPr txBox="1">
            <a:spLocks noChangeArrowheads="1"/>
          </p:cNvSpPr>
          <p:nvPr/>
        </p:nvSpPr>
        <p:spPr bwMode="auto">
          <a:xfrm>
            <a:off x="1600200" y="2257425"/>
            <a:ext cx="5029200" cy="1323975"/>
          </a:xfrm>
          <a:prstGeom prst="rect">
            <a:avLst/>
          </a:prstGeom>
          <a:noFill/>
          <a:ln w="9525">
            <a:noFill/>
            <a:miter lim="800000"/>
            <a:headEnd/>
            <a:tailEnd/>
          </a:ln>
        </p:spPr>
        <p:txBody>
          <a:bodyPr>
            <a:spAutoFit/>
          </a:bodyPr>
          <a:lstStyle/>
          <a:p>
            <a:r>
              <a:rPr lang="en-US" sz="2000">
                <a:latin typeface="Calibri" pitchFamily="34" charset="0"/>
              </a:rPr>
              <a:t>“… the old model of dropping your kids off to Hebrew school and picking them up a few years later with the assumption that we’ll turn them into Jews doesn’t work.” </a:t>
            </a:r>
          </a:p>
        </p:txBody>
      </p:sp>
      <p:sp>
        <p:nvSpPr>
          <p:cNvPr id="8" name="Oval Callout 7"/>
          <p:cNvSpPr/>
          <p:nvPr/>
        </p:nvSpPr>
        <p:spPr>
          <a:xfrm>
            <a:off x="762000" y="1828800"/>
            <a:ext cx="6477000" cy="2133600"/>
          </a:xfrm>
          <a:prstGeom prst="wedgeEllipseCallout">
            <a:avLst>
              <a:gd name="adj1" fmla="val 23937"/>
              <a:gd name="adj2" fmla="val 60713"/>
            </a:avLst>
          </a:prstGeom>
          <a:noFill/>
          <a:ln cap="sq" cmpd="dbl">
            <a:gradFill flip="none" rotWithShape="1">
              <a:gsLst>
                <a:gs pos="0">
                  <a:srgbClr val="DCEBF5"/>
                </a:gs>
                <a:gs pos="8000">
                  <a:schemeClr val="bg2">
                    <a:lumMod val="25000"/>
                  </a:schemeClr>
                </a:gs>
                <a:gs pos="13000">
                  <a:srgbClr val="768FB9"/>
                </a:gs>
                <a:gs pos="21001">
                  <a:srgbClr val="83A7C3"/>
                </a:gs>
                <a:gs pos="52000">
                  <a:srgbClr val="FFFFFF"/>
                </a:gs>
                <a:gs pos="56000">
                  <a:srgbClr val="9C6563"/>
                </a:gs>
                <a:gs pos="58000">
                  <a:srgbClr val="80302D"/>
                </a:gs>
                <a:gs pos="71001">
                  <a:srgbClr val="C0524E"/>
                </a:gs>
                <a:gs pos="94000">
                  <a:srgbClr val="EBDAD4"/>
                </a:gs>
                <a:gs pos="100000">
                  <a:srgbClr val="55261C"/>
                </a:gs>
              </a:gsLst>
              <a:lin ang="54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solidFill>
                <a:srgbClr val="FFFFFF"/>
              </a:solidFill>
            </a:endParaRPr>
          </a:p>
        </p:txBody>
      </p:sp>
      <p:sp>
        <p:nvSpPr>
          <p:cNvPr id="3081" name="TextBox 8"/>
          <p:cNvSpPr txBox="1">
            <a:spLocks noChangeArrowheads="1"/>
          </p:cNvSpPr>
          <p:nvPr/>
        </p:nvSpPr>
        <p:spPr bwMode="auto">
          <a:xfrm>
            <a:off x="4495800" y="4352925"/>
            <a:ext cx="3733800" cy="523875"/>
          </a:xfrm>
          <a:prstGeom prst="rect">
            <a:avLst/>
          </a:prstGeom>
          <a:noFill/>
          <a:ln w="9525">
            <a:noFill/>
            <a:miter lim="800000"/>
            <a:headEnd/>
            <a:tailEnd/>
          </a:ln>
        </p:spPr>
        <p:txBody>
          <a:bodyPr>
            <a:spAutoFit/>
          </a:bodyPr>
          <a:lstStyle/>
          <a:p>
            <a:r>
              <a:rPr lang="en-US" sz="1400">
                <a:latin typeface="Calibri" pitchFamily="34" charset="0"/>
              </a:rPr>
              <a:t>Rabbi Alan Lucas, Temple Beth Sholom of Roslyn</a:t>
            </a:r>
          </a:p>
          <a:p>
            <a:r>
              <a:rPr lang="en-US" sz="1400" i="1">
                <a:latin typeface="Calibri" pitchFamily="34" charset="0"/>
              </a:rPr>
              <a:t>The Jewish Week; August 18, 2009</a:t>
            </a:r>
          </a:p>
        </p:txBody>
      </p:sp>
      <p:sp>
        <p:nvSpPr>
          <p:cNvPr id="3082" name="TextBox 9"/>
          <p:cNvSpPr txBox="1">
            <a:spLocks noChangeArrowheads="1"/>
          </p:cNvSpPr>
          <p:nvPr/>
        </p:nvSpPr>
        <p:spPr bwMode="auto">
          <a:xfrm>
            <a:off x="6934200" y="6096000"/>
            <a:ext cx="1828800" cy="307975"/>
          </a:xfrm>
          <a:prstGeom prst="rect">
            <a:avLst/>
          </a:prstGeom>
          <a:noFill/>
          <a:ln w="9525">
            <a:noFill/>
            <a:miter lim="800000"/>
            <a:headEnd/>
            <a:tailEnd/>
          </a:ln>
        </p:spPr>
        <p:txBody>
          <a:bodyPr>
            <a:spAutoFit/>
          </a:bodyPr>
          <a:lstStyle/>
          <a:p>
            <a:pPr algn="r"/>
            <a:r>
              <a:rPr lang="en-US" sz="1400">
                <a:latin typeface="Calibri" pitchFamily="34" charset="0"/>
              </a:rPr>
              <a:t>Can’t Cut It</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5" descr="http://www.aclibrary.org/eventkeeper/Graphics/CTV/book_open-3.jpg"/>
          <p:cNvPicPr>
            <a:picLocks noChangeAspect="1" noChangeArrowheads="1"/>
          </p:cNvPicPr>
          <p:nvPr/>
        </p:nvPicPr>
        <p:blipFill>
          <a:blip r:embed="rId3" cstate="print"/>
          <a:srcRect b="15190"/>
          <a:stretch>
            <a:fillRect/>
          </a:stretch>
        </p:blipFill>
        <p:spPr bwMode="auto">
          <a:xfrm rot="-288286">
            <a:off x="609600" y="2057400"/>
            <a:ext cx="6500813" cy="3806825"/>
          </a:xfrm>
          <a:prstGeom prst="rect">
            <a:avLst/>
          </a:prstGeom>
          <a:noFill/>
          <a:ln w="9525">
            <a:noFill/>
            <a:miter lim="800000"/>
            <a:headEnd/>
            <a:tailEnd/>
          </a:ln>
        </p:spPr>
      </p:pic>
      <p:sp>
        <p:nvSpPr>
          <p:cNvPr id="21507" name="Freeform 2"/>
          <p:cNvSpPr>
            <a:spLocks/>
          </p:cNvSpPr>
          <p:nvPr/>
        </p:nvSpPr>
        <p:spPr bwMode="auto">
          <a:xfrm rot="10800000">
            <a:off x="0" y="0"/>
            <a:ext cx="9144000" cy="2438400"/>
          </a:xfrm>
          <a:custGeom>
            <a:avLst/>
            <a:gdLst>
              <a:gd name="T0" fmla="*/ 7220261 w 1098"/>
              <a:gd name="T1" fmla="*/ 2006108 h 361"/>
              <a:gd name="T2" fmla="*/ 9144000 w 1098"/>
              <a:gd name="T3" fmla="*/ 1904789 h 361"/>
              <a:gd name="T4" fmla="*/ 9144000 w 1098"/>
              <a:gd name="T5" fmla="*/ 2438400 h 361"/>
              <a:gd name="T6" fmla="*/ 0 w 1098"/>
              <a:gd name="T7" fmla="*/ 2438400 h 361"/>
              <a:gd name="T8" fmla="*/ 0 w 1098"/>
              <a:gd name="T9" fmla="*/ 0 h 361"/>
              <a:gd name="T10" fmla="*/ 7220261 w 1098"/>
              <a:gd name="T11" fmla="*/ 2006108 h 361"/>
              <a:gd name="T12" fmla="*/ 0 60000 65536"/>
              <a:gd name="T13" fmla="*/ 0 60000 65536"/>
              <a:gd name="T14" fmla="*/ 0 60000 65536"/>
              <a:gd name="T15" fmla="*/ 0 60000 65536"/>
              <a:gd name="T16" fmla="*/ 0 60000 65536"/>
              <a:gd name="T17" fmla="*/ 0 60000 65536"/>
              <a:gd name="T18" fmla="*/ 0 w 1098"/>
              <a:gd name="T19" fmla="*/ 0 h 361"/>
              <a:gd name="T20" fmla="*/ 1098 w 1098"/>
              <a:gd name="T21" fmla="*/ 361 h 361"/>
            </a:gdLst>
            <a:ahLst/>
            <a:cxnLst>
              <a:cxn ang="T12">
                <a:pos x="T0" y="T1"/>
              </a:cxn>
              <a:cxn ang="T13">
                <a:pos x="T2" y="T3"/>
              </a:cxn>
              <a:cxn ang="T14">
                <a:pos x="T4" y="T5"/>
              </a:cxn>
              <a:cxn ang="T15">
                <a:pos x="T6" y="T7"/>
              </a:cxn>
              <a:cxn ang="T16">
                <a:pos x="T8" y="T9"/>
              </a:cxn>
              <a:cxn ang="T17">
                <a:pos x="T10" y="T11"/>
              </a:cxn>
            </a:cxnLst>
            <a:rect l="T18" t="T19" r="T20" b="T21"/>
            <a:pathLst>
              <a:path w="1098" h="361">
                <a:moveTo>
                  <a:pt x="867" y="297"/>
                </a:moveTo>
                <a:cubicBezTo>
                  <a:pt x="946" y="297"/>
                  <a:pt x="1024" y="292"/>
                  <a:pt x="1098" y="282"/>
                </a:cubicBezTo>
                <a:cubicBezTo>
                  <a:pt x="1098" y="361"/>
                  <a:pt x="1098" y="361"/>
                  <a:pt x="1098" y="361"/>
                </a:cubicBezTo>
                <a:cubicBezTo>
                  <a:pt x="0" y="361"/>
                  <a:pt x="0" y="361"/>
                  <a:pt x="0" y="361"/>
                </a:cubicBezTo>
                <a:cubicBezTo>
                  <a:pt x="0" y="0"/>
                  <a:pt x="0" y="0"/>
                  <a:pt x="0" y="0"/>
                </a:cubicBezTo>
                <a:cubicBezTo>
                  <a:pt x="133" y="174"/>
                  <a:pt x="471" y="297"/>
                  <a:pt x="867" y="297"/>
                </a:cubicBezTo>
                <a:close/>
              </a:path>
            </a:pathLst>
          </a:custGeom>
          <a:solidFill>
            <a:srgbClr val="F6D16F"/>
          </a:solidFill>
          <a:ln w="9525">
            <a:noFill/>
            <a:round/>
            <a:headEnd/>
            <a:tailEnd/>
          </a:ln>
        </p:spPr>
        <p:txBody>
          <a:bodyPr/>
          <a:lstStyle/>
          <a:p>
            <a:endParaRPr lang="en-US"/>
          </a:p>
        </p:txBody>
      </p:sp>
      <p:sp>
        <p:nvSpPr>
          <p:cNvPr id="21508" name="Freeform 3"/>
          <p:cNvSpPr>
            <a:spLocks noChangeAspect="1"/>
          </p:cNvSpPr>
          <p:nvPr/>
        </p:nvSpPr>
        <p:spPr bwMode="auto">
          <a:xfrm rot="10800000">
            <a:off x="0" y="4343400"/>
            <a:ext cx="9144000" cy="2590800"/>
          </a:xfrm>
          <a:custGeom>
            <a:avLst/>
            <a:gdLst>
              <a:gd name="T0" fmla="*/ 9144000 w 1066"/>
              <a:gd name="T1" fmla="*/ 472774 h 274"/>
              <a:gd name="T2" fmla="*/ 9144000 w 1066"/>
              <a:gd name="T3" fmla="*/ 0 h 274"/>
              <a:gd name="T4" fmla="*/ 0 w 1066"/>
              <a:gd name="T5" fmla="*/ 0 h 274"/>
              <a:gd name="T6" fmla="*/ 0 w 1066"/>
              <a:gd name="T7" fmla="*/ 2590800 h 274"/>
              <a:gd name="T8" fmla="*/ 7308336 w 1066"/>
              <a:gd name="T9" fmla="*/ 368763 h 274"/>
              <a:gd name="T10" fmla="*/ 9144000 w 1066"/>
              <a:gd name="T11" fmla="*/ 472774 h 274"/>
              <a:gd name="T12" fmla="*/ 0 60000 65536"/>
              <a:gd name="T13" fmla="*/ 0 60000 65536"/>
              <a:gd name="T14" fmla="*/ 0 60000 65536"/>
              <a:gd name="T15" fmla="*/ 0 60000 65536"/>
              <a:gd name="T16" fmla="*/ 0 60000 65536"/>
              <a:gd name="T17" fmla="*/ 0 60000 65536"/>
              <a:gd name="T18" fmla="*/ 0 w 1066"/>
              <a:gd name="T19" fmla="*/ 0 h 274"/>
              <a:gd name="T20" fmla="*/ 1066 w 1066"/>
              <a:gd name="T21" fmla="*/ 274 h 274"/>
            </a:gdLst>
            <a:ahLst/>
            <a:cxnLst>
              <a:cxn ang="T12">
                <a:pos x="T0" y="T1"/>
              </a:cxn>
              <a:cxn ang="T13">
                <a:pos x="T2" y="T3"/>
              </a:cxn>
              <a:cxn ang="T14">
                <a:pos x="T4" y="T5"/>
              </a:cxn>
              <a:cxn ang="T15">
                <a:pos x="T6" y="T7"/>
              </a:cxn>
              <a:cxn ang="T16">
                <a:pos x="T8" y="T9"/>
              </a:cxn>
              <a:cxn ang="T17">
                <a:pos x="T10" y="T11"/>
              </a:cxn>
            </a:cxnLst>
            <a:rect l="T18" t="T19" r="T20" b="T21"/>
            <a:pathLst>
              <a:path w="1066" h="274">
                <a:moveTo>
                  <a:pt x="1066" y="50"/>
                </a:moveTo>
                <a:cubicBezTo>
                  <a:pt x="1066" y="0"/>
                  <a:pt x="1066" y="0"/>
                  <a:pt x="1066" y="0"/>
                </a:cubicBezTo>
                <a:cubicBezTo>
                  <a:pt x="0" y="0"/>
                  <a:pt x="0" y="0"/>
                  <a:pt x="0" y="0"/>
                </a:cubicBezTo>
                <a:cubicBezTo>
                  <a:pt x="0" y="274"/>
                  <a:pt x="0" y="274"/>
                  <a:pt x="0" y="274"/>
                </a:cubicBezTo>
                <a:cubicBezTo>
                  <a:pt x="177" y="133"/>
                  <a:pt x="492" y="39"/>
                  <a:pt x="852" y="39"/>
                </a:cubicBezTo>
                <a:cubicBezTo>
                  <a:pt x="925" y="39"/>
                  <a:pt x="997" y="43"/>
                  <a:pt x="1066" y="50"/>
                </a:cubicBezTo>
                <a:close/>
              </a:path>
            </a:pathLst>
          </a:custGeom>
          <a:solidFill>
            <a:srgbClr val="70859F"/>
          </a:solidFill>
          <a:ln w="9525">
            <a:noFill/>
            <a:round/>
            <a:headEnd/>
            <a:tailEnd/>
          </a:ln>
        </p:spPr>
        <p:txBody>
          <a:bodyPr/>
          <a:lstStyle/>
          <a:p>
            <a:endParaRPr lang="en-US"/>
          </a:p>
        </p:txBody>
      </p:sp>
      <p:sp>
        <p:nvSpPr>
          <p:cNvPr id="21509" name="Rectangle 1"/>
          <p:cNvSpPr>
            <a:spLocks noChangeArrowheads="1"/>
          </p:cNvSpPr>
          <p:nvPr/>
        </p:nvSpPr>
        <p:spPr bwMode="auto">
          <a:xfrm>
            <a:off x="45370" y="380847"/>
            <a:ext cx="8148386" cy="1246495"/>
          </a:xfrm>
          <a:prstGeom prst="rect">
            <a:avLst/>
          </a:prstGeom>
          <a:noFill/>
          <a:ln w="9525">
            <a:noFill/>
            <a:miter lim="800000"/>
            <a:headEnd/>
            <a:tailEnd/>
          </a:ln>
        </p:spPr>
        <p:txBody>
          <a:bodyPr wrap="none" anchor="ctr">
            <a:spAutoFit/>
          </a:bodyPr>
          <a:lstStyle/>
          <a:p>
            <a:pPr algn="ctr"/>
            <a:r>
              <a:rPr lang="en-US" sz="2500" dirty="0">
                <a:latin typeface="Balloon Bd BT" pitchFamily="66" charset="0"/>
                <a:ea typeface="Times New Roman" pitchFamily="18" charset="0"/>
                <a:cs typeface="Arial" pitchFamily="34" charset="0"/>
              </a:rPr>
              <a:t>21</a:t>
            </a:r>
            <a:r>
              <a:rPr lang="en-US" sz="2500" baseline="30000" dirty="0">
                <a:latin typeface="Balloon Bd BT" pitchFamily="66" charset="0"/>
                <a:ea typeface="Times New Roman" pitchFamily="18" charset="0"/>
                <a:cs typeface="Arial" pitchFamily="34" charset="0"/>
              </a:rPr>
              <a:t>st</a:t>
            </a:r>
            <a:r>
              <a:rPr lang="en-US" sz="2500" dirty="0">
                <a:latin typeface="Balloon Bd BT" pitchFamily="66" charset="0"/>
                <a:ea typeface="Times New Roman" pitchFamily="18" charset="0"/>
                <a:cs typeface="Arial" pitchFamily="34" charset="0"/>
              </a:rPr>
              <a:t> Century </a:t>
            </a:r>
            <a:r>
              <a:rPr lang="en-US" sz="2500" dirty="0" smtClean="0">
                <a:latin typeface="Balloon Bd BT" pitchFamily="66" charset="0"/>
                <a:ea typeface="Times New Roman" pitchFamily="18" charset="0"/>
                <a:cs typeface="Arial" pitchFamily="34" charset="0"/>
              </a:rPr>
              <a:t>Models</a:t>
            </a:r>
            <a:endParaRPr lang="en-US" sz="2500" dirty="0">
              <a:latin typeface="Balloon Bd BT" pitchFamily="66" charset="0"/>
              <a:ea typeface="Times New Roman" pitchFamily="18" charset="0"/>
              <a:cs typeface="Arial" pitchFamily="34" charset="0"/>
            </a:endParaRPr>
          </a:p>
          <a:p>
            <a:pPr algn="ctr" eaLnBrk="0" hangingPunct="0"/>
            <a:r>
              <a:rPr lang="en-US" sz="2500" dirty="0">
                <a:latin typeface="Balloon Bd BT" pitchFamily="66" charset="0"/>
                <a:ea typeface="Times New Roman" pitchFamily="18" charset="0"/>
                <a:cs typeface="Arial" pitchFamily="34" charset="0"/>
              </a:rPr>
              <a:t>Can’t Cut it Without Linking to the Larger Community</a:t>
            </a:r>
          </a:p>
          <a:p>
            <a:pPr algn="ctr" eaLnBrk="0" hangingPunct="0"/>
            <a:r>
              <a:rPr lang="en-US" sz="2500" dirty="0">
                <a:latin typeface="Balloon Bd BT" pitchFamily="66" charset="0"/>
                <a:ea typeface="Times New Roman" pitchFamily="18" charset="0"/>
                <a:cs typeface="Arial" pitchFamily="34" charset="0"/>
              </a:rPr>
              <a:t>(Congregation/Jewish Community) </a:t>
            </a:r>
          </a:p>
        </p:txBody>
      </p:sp>
      <p:sp>
        <p:nvSpPr>
          <p:cNvPr id="21510" name="TextBox 4"/>
          <p:cNvSpPr txBox="1">
            <a:spLocks noChangeArrowheads="1"/>
          </p:cNvSpPr>
          <p:nvPr/>
        </p:nvSpPr>
        <p:spPr bwMode="auto">
          <a:xfrm>
            <a:off x="4419600" y="6273800"/>
            <a:ext cx="4724400" cy="522288"/>
          </a:xfrm>
          <a:prstGeom prst="rect">
            <a:avLst/>
          </a:prstGeom>
          <a:noFill/>
          <a:ln w="9525">
            <a:noFill/>
            <a:miter lim="800000"/>
            <a:headEnd/>
            <a:tailEnd/>
          </a:ln>
        </p:spPr>
        <p:txBody>
          <a:bodyPr>
            <a:spAutoFit/>
          </a:bodyPr>
          <a:lstStyle/>
          <a:p>
            <a:pPr algn="r"/>
            <a:r>
              <a:rPr lang="en-US" sz="1400" smtClean="0">
                <a:latin typeface="Calibri" pitchFamily="34" charset="0"/>
              </a:rPr>
              <a:t>How does </a:t>
            </a:r>
            <a:r>
              <a:rPr lang="en-US" sz="1400" dirty="0">
                <a:latin typeface="Calibri" pitchFamily="34" charset="0"/>
              </a:rPr>
              <a:t>your model connect to the larger congregation and/or larger Jewish community?</a:t>
            </a:r>
          </a:p>
        </p:txBody>
      </p:sp>
      <p:sp>
        <p:nvSpPr>
          <p:cNvPr id="21511" name="Rectangle 6"/>
          <p:cNvSpPr>
            <a:spLocks noChangeArrowheads="1"/>
          </p:cNvSpPr>
          <p:nvPr/>
        </p:nvSpPr>
        <p:spPr bwMode="auto">
          <a:xfrm rot="-209732">
            <a:off x="1524000" y="2654300"/>
            <a:ext cx="2209800" cy="2554288"/>
          </a:xfrm>
          <a:prstGeom prst="rect">
            <a:avLst/>
          </a:prstGeom>
          <a:noFill/>
          <a:ln w="9525">
            <a:noFill/>
            <a:miter lim="800000"/>
            <a:headEnd/>
            <a:tailEnd/>
          </a:ln>
        </p:spPr>
        <p:txBody>
          <a:bodyPr>
            <a:spAutoFit/>
          </a:bodyPr>
          <a:lstStyle/>
          <a:p>
            <a:r>
              <a:rPr lang="en-US" sz="1600">
                <a:latin typeface="Calibri" pitchFamily="34" charset="0"/>
              </a:rPr>
              <a:t>“The current challenge in the field of Jewish Education is to </a:t>
            </a:r>
            <a:r>
              <a:rPr lang="en-US" sz="1600" b="1">
                <a:latin typeface="Calibri" pitchFamily="34" charset="0"/>
              </a:rPr>
              <a:t>link the silos</a:t>
            </a:r>
            <a:r>
              <a:rPr lang="en-US" sz="1600">
                <a:latin typeface="Calibri" pitchFamily="34" charset="0"/>
              </a:rPr>
              <a:t>, to build cooperation across institutional lines and thereby enable learners to benefit from mutually reinforcing educational experiences.”</a:t>
            </a:r>
          </a:p>
        </p:txBody>
      </p:sp>
      <p:sp>
        <p:nvSpPr>
          <p:cNvPr id="21512" name="Rectangle 7"/>
          <p:cNvSpPr>
            <a:spLocks noChangeArrowheads="1"/>
          </p:cNvSpPr>
          <p:nvPr/>
        </p:nvSpPr>
        <p:spPr bwMode="auto">
          <a:xfrm>
            <a:off x="4572000" y="4800600"/>
            <a:ext cx="1755775" cy="523875"/>
          </a:xfrm>
          <a:prstGeom prst="rect">
            <a:avLst/>
          </a:prstGeom>
          <a:noFill/>
          <a:ln w="9525">
            <a:noFill/>
            <a:miter lim="800000"/>
            <a:headEnd/>
            <a:tailEnd/>
          </a:ln>
        </p:spPr>
        <p:txBody>
          <a:bodyPr wrap="none">
            <a:spAutoFit/>
          </a:bodyPr>
          <a:lstStyle/>
          <a:p>
            <a:r>
              <a:rPr lang="en-US" sz="1400">
                <a:latin typeface="Calibri" pitchFamily="34" charset="0"/>
              </a:rPr>
              <a:t>Linking the Silos, </a:t>
            </a:r>
          </a:p>
          <a:p>
            <a:r>
              <a:rPr lang="en-US" sz="1400">
                <a:latin typeface="Calibri" pitchFamily="34" charset="0"/>
              </a:rPr>
              <a:t>Avi Chai Report, 2005</a:t>
            </a:r>
          </a:p>
        </p:txBody>
      </p:sp>
      <p:pic>
        <p:nvPicPr>
          <p:cNvPr id="21513" name="Picture 3" descr="http://cs.wheatoncollege.edu/lmichaud/img/clipart/research.jpg"/>
          <p:cNvPicPr>
            <a:picLocks noChangeAspect="1" noChangeArrowheads="1"/>
          </p:cNvPicPr>
          <p:nvPr/>
        </p:nvPicPr>
        <p:blipFill>
          <a:blip r:embed="rId4" cstate="print"/>
          <a:srcRect/>
          <a:stretch>
            <a:fillRect/>
          </a:stretch>
        </p:blipFill>
        <p:spPr bwMode="auto">
          <a:xfrm>
            <a:off x="8458200" y="0"/>
            <a:ext cx="685800" cy="83661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Freeform 2"/>
          <p:cNvSpPr>
            <a:spLocks/>
          </p:cNvSpPr>
          <p:nvPr/>
        </p:nvSpPr>
        <p:spPr bwMode="auto">
          <a:xfrm rot="10800000">
            <a:off x="0" y="0"/>
            <a:ext cx="9144000" cy="2438400"/>
          </a:xfrm>
          <a:custGeom>
            <a:avLst/>
            <a:gdLst>
              <a:gd name="T0" fmla="*/ 7220261 w 1098"/>
              <a:gd name="T1" fmla="*/ 2006108 h 361"/>
              <a:gd name="T2" fmla="*/ 9144000 w 1098"/>
              <a:gd name="T3" fmla="*/ 1904789 h 361"/>
              <a:gd name="T4" fmla="*/ 9144000 w 1098"/>
              <a:gd name="T5" fmla="*/ 2438400 h 361"/>
              <a:gd name="T6" fmla="*/ 0 w 1098"/>
              <a:gd name="T7" fmla="*/ 2438400 h 361"/>
              <a:gd name="T8" fmla="*/ 0 w 1098"/>
              <a:gd name="T9" fmla="*/ 0 h 361"/>
              <a:gd name="T10" fmla="*/ 7220261 w 1098"/>
              <a:gd name="T11" fmla="*/ 2006108 h 361"/>
              <a:gd name="T12" fmla="*/ 0 60000 65536"/>
              <a:gd name="T13" fmla="*/ 0 60000 65536"/>
              <a:gd name="T14" fmla="*/ 0 60000 65536"/>
              <a:gd name="T15" fmla="*/ 0 60000 65536"/>
              <a:gd name="T16" fmla="*/ 0 60000 65536"/>
              <a:gd name="T17" fmla="*/ 0 60000 65536"/>
              <a:gd name="T18" fmla="*/ 0 w 1098"/>
              <a:gd name="T19" fmla="*/ 0 h 361"/>
              <a:gd name="T20" fmla="*/ 1098 w 1098"/>
              <a:gd name="T21" fmla="*/ 361 h 361"/>
            </a:gdLst>
            <a:ahLst/>
            <a:cxnLst>
              <a:cxn ang="T12">
                <a:pos x="T0" y="T1"/>
              </a:cxn>
              <a:cxn ang="T13">
                <a:pos x="T2" y="T3"/>
              </a:cxn>
              <a:cxn ang="T14">
                <a:pos x="T4" y="T5"/>
              </a:cxn>
              <a:cxn ang="T15">
                <a:pos x="T6" y="T7"/>
              </a:cxn>
              <a:cxn ang="T16">
                <a:pos x="T8" y="T9"/>
              </a:cxn>
              <a:cxn ang="T17">
                <a:pos x="T10" y="T11"/>
              </a:cxn>
            </a:cxnLst>
            <a:rect l="T18" t="T19" r="T20" b="T21"/>
            <a:pathLst>
              <a:path w="1098" h="361">
                <a:moveTo>
                  <a:pt x="867" y="297"/>
                </a:moveTo>
                <a:cubicBezTo>
                  <a:pt x="946" y="297"/>
                  <a:pt x="1024" y="292"/>
                  <a:pt x="1098" y="282"/>
                </a:cubicBezTo>
                <a:cubicBezTo>
                  <a:pt x="1098" y="361"/>
                  <a:pt x="1098" y="361"/>
                  <a:pt x="1098" y="361"/>
                </a:cubicBezTo>
                <a:cubicBezTo>
                  <a:pt x="0" y="361"/>
                  <a:pt x="0" y="361"/>
                  <a:pt x="0" y="361"/>
                </a:cubicBezTo>
                <a:cubicBezTo>
                  <a:pt x="0" y="0"/>
                  <a:pt x="0" y="0"/>
                  <a:pt x="0" y="0"/>
                </a:cubicBezTo>
                <a:cubicBezTo>
                  <a:pt x="133" y="174"/>
                  <a:pt x="471" y="297"/>
                  <a:pt x="867" y="297"/>
                </a:cubicBezTo>
                <a:close/>
              </a:path>
            </a:pathLst>
          </a:custGeom>
          <a:solidFill>
            <a:srgbClr val="F6D16F"/>
          </a:solidFill>
          <a:ln w="9525">
            <a:noFill/>
            <a:round/>
            <a:headEnd/>
            <a:tailEnd/>
          </a:ln>
        </p:spPr>
        <p:txBody>
          <a:bodyPr/>
          <a:lstStyle/>
          <a:p>
            <a:endParaRPr lang="en-US"/>
          </a:p>
        </p:txBody>
      </p:sp>
      <p:sp>
        <p:nvSpPr>
          <p:cNvPr id="22531" name="Freeform 3"/>
          <p:cNvSpPr>
            <a:spLocks noChangeAspect="1"/>
          </p:cNvSpPr>
          <p:nvPr/>
        </p:nvSpPr>
        <p:spPr bwMode="auto">
          <a:xfrm rot="10800000">
            <a:off x="0" y="4343400"/>
            <a:ext cx="9144000" cy="2590800"/>
          </a:xfrm>
          <a:custGeom>
            <a:avLst/>
            <a:gdLst>
              <a:gd name="T0" fmla="*/ 9144000 w 1066"/>
              <a:gd name="T1" fmla="*/ 472774 h 274"/>
              <a:gd name="T2" fmla="*/ 9144000 w 1066"/>
              <a:gd name="T3" fmla="*/ 0 h 274"/>
              <a:gd name="T4" fmla="*/ 0 w 1066"/>
              <a:gd name="T5" fmla="*/ 0 h 274"/>
              <a:gd name="T6" fmla="*/ 0 w 1066"/>
              <a:gd name="T7" fmla="*/ 2590800 h 274"/>
              <a:gd name="T8" fmla="*/ 7308336 w 1066"/>
              <a:gd name="T9" fmla="*/ 368763 h 274"/>
              <a:gd name="T10" fmla="*/ 9144000 w 1066"/>
              <a:gd name="T11" fmla="*/ 472774 h 274"/>
              <a:gd name="T12" fmla="*/ 0 60000 65536"/>
              <a:gd name="T13" fmla="*/ 0 60000 65536"/>
              <a:gd name="T14" fmla="*/ 0 60000 65536"/>
              <a:gd name="T15" fmla="*/ 0 60000 65536"/>
              <a:gd name="T16" fmla="*/ 0 60000 65536"/>
              <a:gd name="T17" fmla="*/ 0 60000 65536"/>
              <a:gd name="T18" fmla="*/ 0 w 1066"/>
              <a:gd name="T19" fmla="*/ 0 h 274"/>
              <a:gd name="T20" fmla="*/ 1066 w 1066"/>
              <a:gd name="T21" fmla="*/ 274 h 274"/>
            </a:gdLst>
            <a:ahLst/>
            <a:cxnLst>
              <a:cxn ang="T12">
                <a:pos x="T0" y="T1"/>
              </a:cxn>
              <a:cxn ang="T13">
                <a:pos x="T2" y="T3"/>
              </a:cxn>
              <a:cxn ang="T14">
                <a:pos x="T4" y="T5"/>
              </a:cxn>
              <a:cxn ang="T15">
                <a:pos x="T6" y="T7"/>
              </a:cxn>
              <a:cxn ang="T16">
                <a:pos x="T8" y="T9"/>
              </a:cxn>
              <a:cxn ang="T17">
                <a:pos x="T10" y="T11"/>
              </a:cxn>
            </a:cxnLst>
            <a:rect l="T18" t="T19" r="T20" b="T21"/>
            <a:pathLst>
              <a:path w="1066" h="274">
                <a:moveTo>
                  <a:pt x="1066" y="50"/>
                </a:moveTo>
                <a:cubicBezTo>
                  <a:pt x="1066" y="0"/>
                  <a:pt x="1066" y="0"/>
                  <a:pt x="1066" y="0"/>
                </a:cubicBezTo>
                <a:cubicBezTo>
                  <a:pt x="0" y="0"/>
                  <a:pt x="0" y="0"/>
                  <a:pt x="0" y="0"/>
                </a:cubicBezTo>
                <a:cubicBezTo>
                  <a:pt x="0" y="274"/>
                  <a:pt x="0" y="274"/>
                  <a:pt x="0" y="274"/>
                </a:cubicBezTo>
                <a:cubicBezTo>
                  <a:pt x="177" y="133"/>
                  <a:pt x="492" y="39"/>
                  <a:pt x="852" y="39"/>
                </a:cubicBezTo>
                <a:cubicBezTo>
                  <a:pt x="925" y="39"/>
                  <a:pt x="997" y="43"/>
                  <a:pt x="1066" y="50"/>
                </a:cubicBezTo>
                <a:close/>
              </a:path>
            </a:pathLst>
          </a:custGeom>
          <a:solidFill>
            <a:srgbClr val="70859F"/>
          </a:solidFill>
          <a:ln w="9525">
            <a:noFill/>
            <a:round/>
            <a:headEnd/>
            <a:tailEnd/>
          </a:ln>
        </p:spPr>
        <p:txBody>
          <a:bodyPr/>
          <a:lstStyle/>
          <a:p>
            <a:endParaRPr lang="en-US"/>
          </a:p>
        </p:txBody>
      </p:sp>
      <p:sp>
        <p:nvSpPr>
          <p:cNvPr id="22532" name="Rectangle 1"/>
          <p:cNvSpPr>
            <a:spLocks noChangeArrowheads="1"/>
          </p:cNvSpPr>
          <p:nvPr/>
        </p:nvSpPr>
        <p:spPr bwMode="auto">
          <a:xfrm>
            <a:off x="121570" y="457047"/>
            <a:ext cx="8148386" cy="1246495"/>
          </a:xfrm>
          <a:prstGeom prst="rect">
            <a:avLst/>
          </a:prstGeom>
          <a:noFill/>
          <a:ln w="9525">
            <a:noFill/>
            <a:miter lim="800000"/>
            <a:headEnd/>
            <a:tailEnd/>
          </a:ln>
        </p:spPr>
        <p:txBody>
          <a:bodyPr wrap="none" anchor="ctr">
            <a:spAutoFit/>
          </a:bodyPr>
          <a:lstStyle/>
          <a:p>
            <a:pPr algn="ctr"/>
            <a:r>
              <a:rPr lang="en-US" sz="2500" dirty="0">
                <a:latin typeface="Balloon Bd BT" pitchFamily="66" charset="0"/>
                <a:ea typeface="Times New Roman" pitchFamily="18" charset="0"/>
                <a:cs typeface="Arial" pitchFamily="34" charset="0"/>
              </a:rPr>
              <a:t>21</a:t>
            </a:r>
            <a:r>
              <a:rPr lang="en-US" sz="2500" baseline="30000" dirty="0">
                <a:latin typeface="Balloon Bd BT" pitchFamily="66" charset="0"/>
                <a:ea typeface="Times New Roman" pitchFamily="18" charset="0"/>
                <a:cs typeface="Arial" pitchFamily="34" charset="0"/>
              </a:rPr>
              <a:t>st</a:t>
            </a:r>
            <a:r>
              <a:rPr lang="en-US" sz="2500" dirty="0">
                <a:latin typeface="Balloon Bd BT" pitchFamily="66" charset="0"/>
                <a:ea typeface="Times New Roman" pitchFamily="18" charset="0"/>
                <a:cs typeface="Arial" pitchFamily="34" charset="0"/>
              </a:rPr>
              <a:t> Century </a:t>
            </a:r>
            <a:r>
              <a:rPr lang="en-US" sz="2500" dirty="0" smtClean="0">
                <a:latin typeface="Balloon Bd BT" pitchFamily="66" charset="0"/>
                <a:ea typeface="Times New Roman" pitchFamily="18" charset="0"/>
                <a:cs typeface="Arial" pitchFamily="34" charset="0"/>
              </a:rPr>
              <a:t>Models </a:t>
            </a:r>
            <a:endParaRPr lang="en-US" sz="2500" dirty="0">
              <a:latin typeface="Balloon Bd BT" pitchFamily="66" charset="0"/>
              <a:ea typeface="Times New Roman" pitchFamily="18" charset="0"/>
              <a:cs typeface="Arial" pitchFamily="34" charset="0"/>
            </a:endParaRPr>
          </a:p>
          <a:p>
            <a:pPr algn="ctr" eaLnBrk="0" hangingPunct="0"/>
            <a:r>
              <a:rPr lang="en-US" sz="2500" dirty="0">
                <a:latin typeface="Balloon Bd BT" pitchFamily="66" charset="0"/>
                <a:ea typeface="Times New Roman" pitchFamily="18" charset="0"/>
                <a:cs typeface="Arial" pitchFamily="34" charset="0"/>
              </a:rPr>
              <a:t>Can’t Cut it Without Linking to the Larger Community</a:t>
            </a:r>
          </a:p>
          <a:p>
            <a:pPr algn="ctr" eaLnBrk="0" hangingPunct="0"/>
            <a:r>
              <a:rPr lang="en-US" sz="2500" dirty="0">
                <a:latin typeface="Balloon Bd BT" pitchFamily="66" charset="0"/>
                <a:ea typeface="Times New Roman" pitchFamily="18" charset="0"/>
                <a:cs typeface="Arial" pitchFamily="34" charset="0"/>
              </a:rPr>
              <a:t>(Congregation/Jewish Community) </a:t>
            </a:r>
          </a:p>
        </p:txBody>
      </p:sp>
      <p:pic>
        <p:nvPicPr>
          <p:cNvPr id="22533" name="Picture 3" descr="http://www.sxc.hu/pic/m/c/cr/craigpj/966144_isolated_lcd_computer_monitor_with_clipping_paths.jpg"/>
          <p:cNvPicPr>
            <a:picLocks noChangeAspect="1" noChangeArrowheads="1"/>
          </p:cNvPicPr>
          <p:nvPr/>
        </p:nvPicPr>
        <p:blipFill>
          <a:blip r:embed="rId3" cstate="print"/>
          <a:srcRect/>
          <a:stretch>
            <a:fillRect/>
          </a:stretch>
        </p:blipFill>
        <p:spPr bwMode="auto">
          <a:xfrm>
            <a:off x="1752600" y="1828800"/>
            <a:ext cx="4648200" cy="1828800"/>
          </a:xfrm>
          <a:prstGeom prst="rect">
            <a:avLst/>
          </a:prstGeom>
          <a:noFill/>
          <a:ln w="9525">
            <a:noFill/>
            <a:miter lim="800000"/>
            <a:headEnd/>
            <a:tailEnd/>
          </a:ln>
        </p:spPr>
      </p:pic>
      <p:sp>
        <p:nvSpPr>
          <p:cNvPr id="8196" name="Rectangle 4"/>
          <p:cNvSpPr>
            <a:spLocks noChangeArrowheads="1"/>
          </p:cNvSpPr>
          <p:nvPr/>
        </p:nvSpPr>
        <p:spPr bwMode="auto">
          <a:xfrm>
            <a:off x="2209800" y="2286000"/>
            <a:ext cx="3733800" cy="830263"/>
          </a:xfrm>
          <a:prstGeom prst="rect">
            <a:avLst/>
          </a:prstGeom>
          <a:noFill/>
          <a:ln w="9525">
            <a:noFill/>
            <a:miter lim="800000"/>
            <a:headEnd/>
            <a:tailEnd/>
          </a:ln>
          <a:effectLst/>
        </p:spPr>
        <p:txBody>
          <a:bodyPr anchor="ctr">
            <a:spAutoFit/>
          </a:bodyPr>
          <a:lstStyle/>
          <a:p>
            <a:pPr algn="ctr"/>
            <a:r>
              <a:rPr lang="en-US" sz="1600" b="1">
                <a:latin typeface="Calibri" pitchFamily="34" charset="0"/>
                <a:ea typeface="Times New Roman" pitchFamily="18" charset="0"/>
                <a:cs typeface="Arial" pitchFamily="34" charset="0"/>
              </a:rPr>
              <a:t>Temple Israel Center</a:t>
            </a:r>
            <a:endParaRPr lang="en-US" sz="1600">
              <a:latin typeface="Calibri" pitchFamily="34" charset="0"/>
              <a:ea typeface="Times New Roman" pitchFamily="18" charset="0"/>
              <a:cs typeface="Arial" pitchFamily="34" charset="0"/>
            </a:endParaRPr>
          </a:p>
          <a:p>
            <a:pPr algn="ctr" eaLnBrk="0" hangingPunct="0"/>
            <a:r>
              <a:rPr lang="en-US" sz="1600">
                <a:latin typeface="Calibri" pitchFamily="34" charset="0"/>
                <a:ea typeface="Times New Roman" pitchFamily="18" charset="0"/>
                <a:cs typeface="Arial" pitchFamily="34" charset="0"/>
                <a:hlinkClick r:id="rId4"/>
              </a:rPr>
              <a:t>http://www.templeisraelcenter.org/</a:t>
            </a:r>
            <a:br>
              <a:rPr lang="en-US" sz="1600">
                <a:latin typeface="Calibri" pitchFamily="34" charset="0"/>
                <a:ea typeface="Times New Roman" pitchFamily="18" charset="0"/>
                <a:cs typeface="Arial" pitchFamily="34" charset="0"/>
                <a:hlinkClick r:id="rId4"/>
              </a:rPr>
            </a:br>
            <a:r>
              <a:rPr lang="en-US" sz="1600">
                <a:latin typeface="Calibri" pitchFamily="34" charset="0"/>
                <a:ea typeface="Times New Roman" pitchFamily="18" charset="0"/>
                <a:cs typeface="Arial" pitchFamily="34" charset="0"/>
                <a:hlinkClick r:id="rId4"/>
              </a:rPr>
              <a:t>activities_events/family_programming.php</a:t>
            </a:r>
            <a:endParaRPr lang="en-US" sz="1600">
              <a:latin typeface="Calibri" pitchFamily="34" charset="0"/>
              <a:cs typeface="Arial" pitchFamily="34" charset="0"/>
            </a:endParaRPr>
          </a:p>
        </p:txBody>
      </p:sp>
      <p:sp>
        <p:nvSpPr>
          <p:cNvPr id="22535" name="TextBox 6"/>
          <p:cNvSpPr txBox="1">
            <a:spLocks noChangeArrowheads="1"/>
          </p:cNvSpPr>
          <p:nvPr/>
        </p:nvSpPr>
        <p:spPr bwMode="auto">
          <a:xfrm>
            <a:off x="4419600" y="6273800"/>
            <a:ext cx="4724400" cy="522288"/>
          </a:xfrm>
          <a:prstGeom prst="rect">
            <a:avLst/>
          </a:prstGeom>
          <a:noFill/>
          <a:ln w="9525">
            <a:noFill/>
            <a:miter lim="800000"/>
            <a:headEnd/>
            <a:tailEnd/>
          </a:ln>
        </p:spPr>
        <p:txBody>
          <a:bodyPr>
            <a:spAutoFit/>
          </a:bodyPr>
          <a:lstStyle/>
          <a:p>
            <a:pPr algn="r"/>
            <a:r>
              <a:rPr lang="en-US" sz="1400">
                <a:latin typeface="Calibri" pitchFamily="34" charset="0"/>
              </a:rPr>
              <a:t>In what ways does your model connect to the larger congregation and/or larger Jewish community?</a:t>
            </a:r>
          </a:p>
        </p:txBody>
      </p:sp>
      <p:sp>
        <p:nvSpPr>
          <p:cNvPr id="8197" name="Rectangle 5"/>
          <p:cNvSpPr>
            <a:spLocks noChangeArrowheads="1"/>
          </p:cNvSpPr>
          <p:nvPr/>
        </p:nvSpPr>
        <p:spPr bwMode="auto">
          <a:xfrm>
            <a:off x="304800" y="3943350"/>
            <a:ext cx="6934200" cy="3292475"/>
          </a:xfrm>
          <a:prstGeom prst="rect">
            <a:avLst/>
          </a:prstGeom>
          <a:noFill/>
          <a:ln w="9525">
            <a:noFill/>
            <a:miter lim="800000"/>
            <a:headEnd/>
            <a:tailEnd/>
          </a:ln>
          <a:effectLst/>
        </p:spPr>
        <p:txBody>
          <a:bodyPr anchor="ctr">
            <a:spAutoFit/>
          </a:bodyPr>
          <a:lstStyle/>
          <a:p>
            <a:pPr>
              <a:buFont typeface="Wingdings" pitchFamily="2" charset="2"/>
              <a:buChar char="ü"/>
            </a:pPr>
            <a:r>
              <a:rPr lang="en-US" sz="1600" dirty="0">
                <a:latin typeface="Calibri" pitchFamily="34" charset="0"/>
                <a:ea typeface="Times New Roman" pitchFamily="18" charset="0"/>
                <a:cs typeface="Arial" pitchFamily="34" charset="0"/>
              </a:rPr>
              <a:t>  Linking Jewish camp and congregational </a:t>
            </a:r>
            <a:r>
              <a:rPr lang="en-US" sz="1600" dirty="0" smtClean="0">
                <a:latin typeface="Calibri" pitchFamily="34" charset="0"/>
                <a:ea typeface="Times New Roman" pitchFamily="18" charset="0"/>
                <a:cs typeface="Arial" pitchFamily="34" charset="0"/>
              </a:rPr>
              <a:t>learning</a:t>
            </a:r>
            <a:endParaRPr lang="en-US" sz="1600" dirty="0">
              <a:latin typeface="Calibri" pitchFamily="34" charset="0"/>
              <a:ea typeface="Times New Roman" pitchFamily="18" charset="0"/>
              <a:cs typeface="Arial" pitchFamily="34" charset="0"/>
            </a:endParaRPr>
          </a:p>
          <a:p>
            <a:pPr marL="800100" lvl="1" indent="-342900" eaLnBrk="0" hangingPunct="0">
              <a:buFont typeface="Calibri" pitchFamily="34" charset="0"/>
              <a:buAutoNum type="alphaLcPeriod"/>
            </a:pPr>
            <a:r>
              <a:rPr lang="en-US" sz="1600" dirty="0">
                <a:latin typeface="Calibri" pitchFamily="34" charset="0"/>
                <a:ea typeface="Times New Roman" pitchFamily="18" charset="0"/>
                <a:cs typeface="Arial" pitchFamily="34" charset="0"/>
              </a:rPr>
              <a:t>K Pilot: family learning,  home family reading;  adult reading “Raising a Jewish Child.”  Parents keep a scrapbook of family celebrations. Children have “Jewish Teddy Bears” for company on the way. </a:t>
            </a:r>
          </a:p>
          <a:p>
            <a:pPr marL="800100" lvl="1" indent="-342900" eaLnBrk="0" hangingPunct="0">
              <a:buFont typeface="Calibri" pitchFamily="34" charset="0"/>
              <a:buAutoNum type="alphaLcPeriod"/>
            </a:pPr>
            <a:r>
              <a:rPr lang="en-US" sz="1600" dirty="0">
                <a:latin typeface="Calibri" pitchFamily="34" charset="0"/>
                <a:ea typeface="Times New Roman" pitchFamily="18" charset="0"/>
                <a:cs typeface="Arial" pitchFamily="34" charset="0"/>
              </a:rPr>
              <a:t>Ramah counselors lead three sessions for grade K-6 during the year for students . These events have family follow up (e.g. home learning or practice)</a:t>
            </a:r>
          </a:p>
          <a:p>
            <a:pPr marL="800100" lvl="1" indent="-342900" eaLnBrk="0" hangingPunct="0">
              <a:buFont typeface="Calibri" pitchFamily="34" charset="0"/>
              <a:buAutoNum type="alphaLcPeriod"/>
            </a:pPr>
            <a:r>
              <a:rPr lang="en-US" sz="1600" dirty="0">
                <a:latin typeface="Calibri" pitchFamily="34" charset="0"/>
                <a:ea typeface="Times New Roman" pitchFamily="18" charset="0"/>
                <a:cs typeface="Arial" pitchFamily="34" charset="0"/>
              </a:rPr>
              <a:t>Family Learning time includes time at Camp Ramah (e.g. </a:t>
            </a:r>
            <a:r>
              <a:rPr lang="en-US" sz="1600" i="1" dirty="0">
                <a:latin typeface="Calibri" pitchFamily="34" charset="0"/>
                <a:ea typeface="Times New Roman" pitchFamily="18" charset="0"/>
                <a:cs typeface="Arial" pitchFamily="34" charset="0"/>
              </a:rPr>
              <a:t>Lag </a:t>
            </a:r>
            <a:r>
              <a:rPr lang="en-US" sz="1600" i="1" dirty="0" err="1">
                <a:latin typeface="Calibri" pitchFamily="34" charset="0"/>
                <a:ea typeface="Times New Roman" pitchFamily="18" charset="0"/>
                <a:cs typeface="Arial" pitchFamily="34" charset="0"/>
              </a:rPr>
              <a:t>B’Omer</a:t>
            </a:r>
            <a:r>
              <a:rPr lang="en-US" sz="1600" i="1" dirty="0">
                <a:latin typeface="Calibri" pitchFamily="34" charset="0"/>
                <a:ea typeface="Times New Roman" pitchFamily="18" charset="0"/>
                <a:cs typeface="Arial" pitchFamily="34" charset="0"/>
              </a:rPr>
              <a:t>)</a:t>
            </a:r>
          </a:p>
          <a:p>
            <a:pPr marL="800100" lvl="1" indent="-342900" eaLnBrk="0" hangingPunct="0"/>
            <a:r>
              <a:rPr lang="en-US" sz="1600" dirty="0">
                <a:latin typeface="Calibri" pitchFamily="34" charset="0"/>
                <a:ea typeface="Times New Roman" pitchFamily="18" charset="0"/>
                <a:cs typeface="Arial" pitchFamily="34" charset="0"/>
              </a:rPr>
              <a:t>d.   Parents learn about Jewish summer camp options</a:t>
            </a:r>
          </a:p>
          <a:p>
            <a:pPr>
              <a:buFont typeface="Wingdings" pitchFamily="2" charset="2"/>
              <a:buChar char="ü"/>
            </a:pPr>
            <a:endParaRPr lang="en-US" sz="1600" dirty="0">
              <a:latin typeface="Calibri" pitchFamily="34" charset="0"/>
              <a:cs typeface="Arial" pitchFamily="34" charset="0"/>
            </a:endParaRPr>
          </a:p>
          <a:p>
            <a:pPr>
              <a:buFont typeface="Wingdings" pitchFamily="2" charset="2"/>
              <a:buChar char="ü"/>
            </a:pPr>
            <a:endParaRPr lang="en-US" sz="1600" dirty="0">
              <a:latin typeface="Calibri" pitchFamily="34" charset="0"/>
              <a:cs typeface="Arial" pitchFamily="34" charset="0"/>
            </a:endParaRPr>
          </a:p>
          <a:p>
            <a:pPr>
              <a:buFont typeface="Wingdings" pitchFamily="2" charset="2"/>
              <a:buChar char="ü"/>
            </a:pPr>
            <a:endParaRPr lang="en-US" sz="1600" dirty="0">
              <a:latin typeface="Calibri" pitchFamily="34" charset="0"/>
              <a:cs typeface="Arial" pitchFamily="34" charset="0"/>
            </a:endParaRPr>
          </a:p>
          <a:p>
            <a:pPr>
              <a:buFont typeface="Wingdings" pitchFamily="2" charset="2"/>
              <a:buChar char="ü"/>
            </a:pPr>
            <a:endParaRPr lang="en-US" sz="1600" dirty="0">
              <a:latin typeface="Calibri" pitchFamily="34" charset="0"/>
              <a:cs typeface="Arial" pitchFamily="34" charset="0"/>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Freeform 2"/>
          <p:cNvSpPr>
            <a:spLocks/>
          </p:cNvSpPr>
          <p:nvPr/>
        </p:nvSpPr>
        <p:spPr bwMode="auto">
          <a:xfrm rot="10800000">
            <a:off x="0" y="0"/>
            <a:ext cx="9144000" cy="2438400"/>
          </a:xfrm>
          <a:custGeom>
            <a:avLst/>
            <a:gdLst>
              <a:gd name="T0" fmla="*/ 7220261 w 1098"/>
              <a:gd name="T1" fmla="*/ 2006108 h 361"/>
              <a:gd name="T2" fmla="*/ 9144000 w 1098"/>
              <a:gd name="T3" fmla="*/ 1904789 h 361"/>
              <a:gd name="T4" fmla="*/ 9144000 w 1098"/>
              <a:gd name="T5" fmla="*/ 2438400 h 361"/>
              <a:gd name="T6" fmla="*/ 0 w 1098"/>
              <a:gd name="T7" fmla="*/ 2438400 h 361"/>
              <a:gd name="T8" fmla="*/ 0 w 1098"/>
              <a:gd name="T9" fmla="*/ 0 h 361"/>
              <a:gd name="T10" fmla="*/ 7220261 w 1098"/>
              <a:gd name="T11" fmla="*/ 2006108 h 361"/>
              <a:gd name="T12" fmla="*/ 0 60000 65536"/>
              <a:gd name="T13" fmla="*/ 0 60000 65536"/>
              <a:gd name="T14" fmla="*/ 0 60000 65536"/>
              <a:gd name="T15" fmla="*/ 0 60000 65536"/>
              <a:gd name="T16" fmla="*/ 0 60000 65536"/>
              <a:gd name="T17" fmla="*/ 0 60000 65536"/>
              <a:gd name="T18" fmla="*/ 0 w 1098"/>
              <a:gd name="T19" fmla="*/ 0 h 361"/>
              <a:gd name="T20" fmla="*/ 1098 w 1098"/>
              <a:gd name="T21" fmla="*/ 361 h 361"/>
            </a:gdLst>
            <a:ahLst/>
            <a:cxnLst>
              <a:cxn ang="T12">
                <a:pos x="T0" y="T1"/>
              </a:cxn>
              <a:cxn ang="T13">
                <a:pos x="T2" y="T3"/>
              </a:cxn>
              <a:cxn ang="T14">
                <a:pos x="T4" y="T5"/>
              </a:cxn>
              <a:cxn ang="T15">
                <a:pos x="T6" y="T7"/>
              </a:cxn>
              <a:cxn ang="T16">
                <a:pos x="T8" y="T9"/>
              </a:cxn>
              <a:cxn ang="T17">
                <a:pos x="T10" y="T11"/>
              </a:cxn>
            </a:cxnLst>
            <a:rect l="T18" t="T19" r="T20" b="T21"/>
            <a:pathLst>
              <a:path w="1098" h="361">
                <a:moveTo>
                  <a:pt x="867" y="297"/>
                </a:moveTo>
                <a:cubicBezTo>
                  <a:pt x="946" y="297"/>
                  <a:pt x="1024" y="292"/>
                  <a:pt x="1098" y="282"/>
                </a:cubicBezTo>
                <a:cubicBezTo>
                  <a:pt x="1098" y="361"/>
                  <a:pt x="1098" y="361"/>
                  <a:pt x="1098" y="361"/>
                </a:cubicBezTo>
                <a:cubicBezTo>
                  <a:pt x="0" y="361"/>
                  <a:pt x="0" y="361"/>
                  <a:pt x="0" y="361"/>
                </a:cubicBezTo>
                <a:cubicBezTo>
                  <a:pt x="0" y="0"/>
                  <a:pt x="0" y="0"/>
                  <a:pt x="0" y="0"/>
                </a:cubicBezTo>
                <a:cubicBezTo>
                  <a:pt x="133" y="174"/>
                  <a:pt x="471" y="297"/>
                  <a:pt x="867" y="297"/>
                </a:cubicBezTo>
                <a:close/>
              </a:path>
            </a:pathLst>
          </a:custGeom>
          <a:solidFill>
            <a:srgbClr val="F6D16F"/>
          </a:solidFill>
          <a:ln w="9525">
            <a:noFill/>
            <a:round/>
            <a:headEnd/>
            <a:tailEnd/>
          </a:ln>
        </p:spPr>
        <p:txBody>
          <a:bodyPr/>
          <a:lstStyle/>
          <a:p>
            <a:endParaRPr lang="en-US"/>
          </a:p>
        </p:txBody>
      </p:sp>
      <p:sp>
        <p:nvSpPr>
          <p:cNvPr id="23555" name="Freeform 3"/>
          <p:cNvSpPr>
            <a:spLocks noChangeAspect="1"/>
          </p:cNvSpPr>
          <p:nvPr/>
        </p:nvSpPr>
        <p:spPr bwMode="auto">
          <a:xfrm rot="10800000">
            <a:off x="0" y="4343400"/>
            <a:ext cx="9144000" cy="2590800"/>
          </a:xfrm>
          <a:custGeom>
            <a:avLst/>
            <a:gdLst>
              <a:gd name="T0" fmla="*/ 9144000 w 1066"/>
              <a:gd name="T1" fmla="*/ 472774 h 274"/>
              <a:gd name="T2" fmla="*/ 9144000 w 1066"/>
              <a:gd name="T3" fmla="*/ 0 h 274"/>
              <a:gd name="T4" fmla="*/ 0 w 1066"/>
              <a:gd name="T5" fmla="*/ 0 h 274"/>
              <a:gd name="T6" fmla="*/ 0 w 1066"/>
              <a:gd name="T7" fmla="*/ 2590800 h 274"/>
              <a:gd name="T8" fmla="*/ 7308336 w 1066"/>
              <a:gd name="T9" fmla="*/ 368763 h 274"/>
              <a:gd name="T10" fmla="*/ 9144000 w 1066"/>
              <a:gd name="T11" fmla="*/ 472774 h 274"/>
              <a:gd name="T12" fmla="*/ 0 60000 65536"/>
              <a:gd name="T13" fmla="*/ 0 60000 65536"/>
              <a:gd name="T14" fmla="*/ 0 60000 65536"/>
              <a:gd name="T15" fmla="*/ 0 60000 65536"/>
              <a:gd name="T16" fmla="*/ 0 60000 65536"/>
              <a:gd name="T17" fmla="*/ 0 60000 65536"/>
              <a:gd name="T18" fmla="*/ 0 w 1066"/>
              <a:gd name="T19" fmla="*/ 0 h 274"/>
              <a:gd name="T20" fmla="*/ 1066 w 1066"/>
              <a:gd name="T21" fmla="*/ 274 h 274"/>
            </a:gdLst>
            <a:ahLst/>
            <a:cxnLst>
              <a:cxn ang="T12">
                <a:pos x="T0" y="T1"/>
              </a:cxn>
              <a:cxn ang="T13">
                <a:pos x="T2" y="T3"/>
              </a:cxn>
              <a:cxn ang="T14">
                <a:pos x="T4" y="T5"/>
              </a:cxn>
              <a:cxn ang="T15">
                <a:pos x="T6" y="T7"/>
              </a:cxn>
              <a:cxn ang="T16">
                <a:pos x="T8" y="T9"/>
              </a:cxn>
              <a:cxn ang="T17">
                <a:pos x="T10" y="T11"/>
              </a:cxn>
            </a:cxnLst>
            <a:rect l="T18" t="T19" r="T20" b="T21"/>
            <a:pathLst>
              <a:path w="1066" h="274">
                <a:moveTo>
                  <a:pt x="1066" y="50"/>
                </a:moveTo>
                <a:cubicBezTo>
                  <a:pt x="1066" y="0"/>
                  <a:pt x="1066" y="0"/>
                  <a:pt x="1066" y="0"/>
                </a:cubicBezTo>
                <a:cubicBezTo>
                  <a:pt x="0" y="0"/>
                  <a:pt x="0" y="0"/>
                  <a:pt x="0" y="0"/>
                </a:cubicBezTo>
                <a:cubicBezTo>
                  <a:pt x="0" y="274"/>
                  <a:pt x="0" y="274"/>
                  <a:pt x="0" y="274"/>
                </a:cubicBezTo>
                <a:cubicBezTo>
                  <a:pt x="177" y="133"/>
                  <a:pt x="492" y="39"/>
                  <a:pt x="852" y="39"/>
                </a:cubicBezTo>
                <a:cubicBezTo>
                  <a:pt x="925" y="39"/>
                  <a:pt x="997" y="43"/>
                  <a:pt x="1066" y="50"/>
                </a:cubicBezTo>
                <a:close/>
              </a:path>
            </a:pathLst>
          </a:custGeom>
          <a:solidFill>
            <a:srgbClr val="70859F"/>
          </a:solidFill>
          <a:ln w="9525">
            <a:noFill/>
            <a:round/>
            <a:headEnd/>
            <a:tailEnd/>
          </a:ln>
        </p:spPr>
        <p:txBody>
          <a:bodyPr/>
          <a:lstStyle/>
          <a:p>
            <a:endParaRPr lang="en-US"/>
          </a:p>
        </p:txBody>
      </p:sp>
      <p:pic>
        <p:nvPicPr>
          <p:cNvPr id="23556" name="Picture 2" descr="http://blogs.pcworld.com/phoneconnection/archives/two%20people%20talking.gif"/>
          <p:cNvPicPr>
            <a:picLocks noChangeAspect="1" noChangeArrowheads="1"/>
          </p:cNvPicPr>
          <p:nvPr/>
        </p:nvPicPr>
        <p:blipFill>
          <a:blip r:embed="rId3" cstate="print"/>
          <a:srcRect/>
          <a:stretch>
            <a:fillRect/>
          </a:stretch>
        </p:blipFill>
        <p:spPr bwMode="auto">
          <a:xfrm>
            <a:off x="3429000" y="3200400"/>
            <a:ext cx="1306513" cy="1120775"/>
          </a:xfrm>
          <a:prstGeom prst="rect">
            <a:avLst/>
          </a:prstGeom>
          <a:noFill/>
          <a:ln w="9525">
            <a:noFill/>
            <a:miter lim="800000"/>
            <a:headEnd/>
            <a:tailEnd/>
          </a:ln>
        </p:spPr>
      </p:pic>
      <p:sp>
        <p:nvSpPr>
          <p:cNvPr id="23557" name="TextBox 4"/>
          <p:cNvSpPr txBox="1">
            <a:spLocks noChangeArrowheads="1"/>
          </p:cNvSpPr>
          <p:nvPr/>
        </p:nvSpPr>
        <p:spPr bwMode="auto">
          <a:xfrm>
            <a:off x="4419600" y="6273800"/>
            <a:ext cx="4724400" cy="522288"/>
          </a:xfrm>
          <a:prstGeom prst="rect">
            <a:avLst/>
          </a:prstGeom>
          <a:noFill/>
          <a:ln w="9525">
            <a:noFill/>
            <a:miter lim="800000"/>
            <a:headEnd/>
            <a:tailEnd/>
          </a:ln>
        </p:spPr>
        <p:txBody>
          <a:bodyPr>
            <a:spAutoFit/>
          </a:bodyPr>
          <a:lstStyle/>
          <a:p>
            <a:pPr algn="r"/>
            <a:r>
              <a:rPr lang="en-US" sz="1400">
                <a:latin typeface="Calibri" pitchFamily="34" charset="0"/>
              </a:rPr>
              <a:t>In what ways does your model connect to the larger congregation and/or larger Jewish community?</a:t>
            </a:r>
          </a:p>
        </p:txBody>
      </p:sp>
      <p:sp>
        <p:nvSpPr>
          <p:cNvPr id="23558" name="Rectangle 1"/>
          <p:cNvSpPr>
            <a:spLocks noChangeArrowheads="1"/>
          </p:cNvSpPr>
          <p:nvPr/>
        </p:nvSpPr>
        <p:spPr bwMode="auto">
          <a:xfrm>
            <a:off x="152400" y="762000"/>
            <a:ext cx="8212138" cy="2011363"/>
          </a:xfrm>
          <a:prstGeom prst="rect">
            <a:avLst/>
          </a:prstGeom>
          <a:noFill/>
          <a:ln w="9525">
            <a:noFill/>
            <a:miter lim="800000"/>
            <a:headEnd/>
            <a:tailEnd/>
          </a:ln>
        </p:spPr>
        <p:txBody>
          <a:bodyPr anchor="ctr">
            <a:spAutoFit/>
          </a:bodyPr>
          <a:lstStyle/>
          <a:p>
            <a:pPr algn="ctr"/>
            <a:r>
              <a:rPr lang="en-US" sz="3000" b="1" dirty="0">
                <a:latin typeface="Balloon Bd BT" pitchFamily="66" charset="0"/>
                <a:ea typeface="Times New Roman" pitchFamily="18" charset="0"/>
                <a:cs typeface="Arial" pitchFamily="34" charset="0"/>
              </a:rPr>
              <a:t>Can’t Cut it Without Linking to the Larger Community</a:t>
            </a:r>
          </a:p>
          <a:p>
            <a:pPr algn="ctr"/>
            <a:r>
              <a:rPr lang="en-US" sz="3000" b="1" dirty="0">
                <a:latin typeface="Balloon Bd BT" pitchFamily="66" charset="0"/>
                <a:ea typeface="Times New Roman" pitchFamily="18" charset="0"/>
                <a:cs typeface="Arial" pitchFamily="34" charset="0"/>
              </a:rPr>
              <a:t>(Congregation/Jewish Community)</a:t>
            </a:r>
            <a:endParaRPr lang="en-US" sz="3000" dirty="0">
              <a:latin typeface="Balloon Bd BT" pitchFamily="66" charset="0"/>
              <a:ea typeface="Times New Roman" pitchFamily="18" charset="0"/>
              <a:cs typeface="Arial" pitchFamily="34" charset="0"/>
            </a:endParaRPr>
          </a:p>
          <a:p>
            <a:pPr algn="ctr" eaLnBrk="0" hangingPunct="0"/>
            <a:r>
              <a:rPr lang="en-US" sz="3000" b="1" dirty="0" smtClean="0">
                <a:latin typeface="Balloon Bd BT" pitchFamily="66" charset="0"/>
                <a:ea typeface="Times New Roman" pitchFamily="18" charset="0"/>
                <a:cs typeface="Arial" pitchFamily="34" charset="0"/>
              </a:rPr>
              <a:t>Nu, </a:t>
            </a:r>
            <a:r>
              <a:rPr lang="en-US" sz="3000" b="1" dirty="0">
                <a:latin typeface="Balloon Bd BT" pitchFamily="66" charset="0"/>
                <a:ea typeface="Times New Roman" pitchFamily="18" charset="0"/>
                <a:cs typeface="Arial" pitchFamily="34" charset="0"/>
              </a:rPr>
              <a:t>and </a:t>
            </a:r>
            <a:r>
              <a:rPr lang="en-US" sz="3000" b="1" dirty="0" smtClean="0">
                <a:latin typeface="Balloon Bd BT" pitchFamily="66" charset="0"/>
                <a:ea typeface="Times New Roman" pitchFamily="18" charset="0"/>
                <a:cs typeface="Arial" pitchFamily="34" charset="0"/>
              </a:rPr>
              <a:t>Y</a:t>
            </a:r>
            <a:r>
              <a:rPr lang="en-US" sz="3000" b="1" dirty="0" smtClean="0">
                <a:latin typeface="Balloon Bd BT" pitchFamily="66" charset="0"/>
                <a:ea typeface="Times New Roman" pitchFamily="18" charset="0"/>
                <a:cs typeface="Arial" pitchFamily="34" charset="0"/>
              </a:rPr>
              <a:t>ou</a:t>
            </a:r>
            <a:r>
              <a:rPr lang="en-US" sz="3000" b="1" dirty="0">
                <a:latin typeface="Balloon Bd BT" pitchFamily="66" charset="0"/>
                <a:ea typeface="Times New Roman" pitchFamily="18" charset="0"/>
                <a:cs typeface="Arial" pitchFamily="34" charset="0"/>
              </a:rPr>
              <a:t>?</a:t>
            </a:r>
            <a:endParaRPr lang="en-US" sz="3000" dirty="0">
              <a:latin typeface="Balloon Bd BT" pitchFamily="66" charset="0"/>
              <a:ea typeface="Times New Roman" pitchFamily="18" charset="0"/>
              <a:cs typeface="Arial" pitchFamily="34" charset="0"/>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15" descr="WindowsClipboard.jpg Windows Clipboard image by epiac1216"/>
          <p:cNvPicPr>
            <a:picLocks noChangeAspect="1" noChangeArrowheads="1"/>
          </p:cNvPicPr>
          <p:nvPr/>
        </p:nvPicPr>
        <p:blipFill>
          <a:blip r:embed="rId3" cstate="print"/>
          <a:srcRect l="3654" t="2673" r="2666" b="4602"/>
          <a:stretch>
            <a:fillRect/>
          </a:stretch>
        </p:blipFill>
        <p:spPr bwMode="auto">
          <a:xfrm rot="396916">
            <a:off x="1665288" y="1125538"/>
            <a:ext cx="4746625" cy="5216525"/>
          </a:xfrm>
          <a:prstGeom prst="rect">
            <a:avLst/>
          </a:prstGeom>
          <a:noFill/>
          <a:ln w="9525">
            <a:noFill/>
            <a:miter lim="800000"/>
            <a:headEnd/>
            <a:tailEnd/>
          </a:ln>
        </p:spPr>
      </p:pic>
      <p:sp>
        <p:nvSpPr>
          <p:cNvPr id="24579" name="Freeform 2"/>
          <p:cNvSpPr>
            <a:spLocks/>
          </p:cNvSpPr>
          <p:nvPr/>
        </p:nvSpPr>
        <p:spPr bwMode="auto">
          <a:xfrm rot="10800000">
            <a:off x="0" y="0"/>
            <a:ext cx="9144000" cy="2438400"/>
          </a:xfrm>
          <a:custGeom>
            <a:avLst/>
            <a:gdLst>
              <a:gd name="T0" fmla="*/ 7220261 w 1098"/>
              <a:gd name="T1" fmla="*/ 2006108 h 361"/>
              <a:gd name="T2" fmla="*/ 9144000 w 1098"/>
              <a:gd name="T3" fmla="*/ 1904789 h 361"/>
              <a:gd name="T4" fmla="*/ 9144000 w 1098"/>
              <a:gd name="T5" fmla="*/ 2438400 h 361"/>
              <a:gd name="T6" fmla="*/ 0 w 1098"/>
              <a:gd name="T7" fmla="*/ 2438400 h 361"/>
              <a:gd name="T8" fmla="*/ 0 w 1098"/>
              <a:gd name="T9" fmla="*/ 0 h 361"/>
              <a:gd name="T10" fmla="*/ 7220261 w 1098"/>
              <a:gd name="T11" fmla="*/ 2006108 h 361"/>
              <a:gd name="T12" fmla="*/ 0 60000 65536"/>
              <a:gd name="T13" fmla="*/ 0 60000 65536"/>
              <a:gd name="T14" fmla="*/ 0 60000 65536"/>
              <a:gd name="T15" fmla="*/ 0 60000 65536"/>
              <a:gd name="T16" fmla="*/ 0 60000 65536"/>
              <a:gd name="T17" fmla="*/ 0 60000 65536"/>
              <a:gd name="T18" fmla="*/ 0 w 1098"/>
              <a:gd name="T19" fmla="*/ 0 h 361"/>
              <a:gd name="T20" fmla="*/ 1098 w 1098"/>
              <a:gd name="T21" fmla="*/ 361 h 361"/>
            </a:gdLst>
            <a:ahLst/>
            <a:cxnLst>
              <a:cxn ang="T12">
                <a:pos x="T0" y="T1"/>
              </a:cxn>
              <a:cxn ang="T13">
                <a:pos x="T2" y="T3"/>
              </a:cxn>
              <a:cxn ang="T14">
                <a:pos x="T4" y="T5"/>
              </a:cxn>
              <a:cxn ang="T15">
                <a:pos x="T6" y="T7"/>
              </a:cxn>
              <a:cxn ang="T16">
                <a:pos x="T8" y="T9"/>
              </a:cxn>
              <a:cxn ang="T17">
                <a:pos x="T10" y="T11"/>
              </a:cxn>
            </a:cxnLst>
            <a:rect l="T18" t="T19" r="T20" b="T21"/>
            <a:pathLst>
              <a:path w="1098" h="361">
                <a:moveTo>
                  <a:pt x="867" y="297"/>
                </a:moveTo>
                <a:cubicBezTo>
                  <a:pt x="946" y="297"/>
                  <a:pt x="1024" y="292"/>
                  <a:pt x="1098" y="282"/>
                </a:cubicBezTo>
                <a:cubicBezTo>
                  <a:pt x="1098" y="361"/>
                  <a:pt x="1098" y="361"/>
                  <a:pt x="1098" y="361"/>
                </a:cubicBezTo>
                <a:cubicBezTo>
                  <a:pt x="0" y="361"/>
                  <a:pt x="0" y="361"/>
                  <a:pt x="0" y="361"/>
                </a:cubicBezTo>
                <a:cubicBezTo>
                  <a:pt x="0" y="0"/>
                  <a:pt x="0" y="0"/>
                  <a:pt x="0" y="0"/>
                </a:cubicBezTo>
                <a:cubicBezTo>
                  <a:pt x="133" y="174"/>
                  <a:pt x="471" y="297"/>
                  <a:pt x="867" y="297"/>
                </a:cubicBezTo>
                <a:close/>
              </a:path>
            </a:pathLst>
          </a:custGeom>
          <a:solidFill>
            <a:srgbClr val="F6D16F"/>
          </a:solidFill>
          <a:ln w="9525">
            <a:noFill/>
            <a:round/>
            <a:headEnd/>
            <a:tailEnd/>
          </a:ln>
        </p:spPr>
        <p:txBody>
          <a:bodyPr/>
          <a:lstStyle/>
          <a:p>
            <a:endParaRPr lang="en-US"/>
          </a:p>
        </p:txBody>
      </p:sp>
      <p:sp>
        <p:nvSpPr>
          <p:cNvPr id="24580" name="Freeform 3"/>
          <p:cNvSpPr>
            <a:spLocks noChangeAspect="1"/>
          </p:cNvSpPr>
          <p:nvPr/>
        </p:nvSpPr>
        <p:spPr bwMode="auto">
          <a:xfrm rot="10800000">
            <a:off x="0" y="4343400"/>
            <a:ext cx="9144000" cy="2590800"/>
          </a:xfrm>
          <a:custGeom>
            <a:avLst/>
            <a:gdLst>
              <a:gd name="T0" fmla="*/ 9144000 w 1066"/>
              <a:gd name="T1" fmla="*/ 472774 h 274"/>
              <a:gd name="T2" fmla="*/ 9144000 w 1066"/>
              <a:gd name="T3" fmla="*/ 0 h 274"/>
              <a:gd name="T4" fmla="*/ 0 w 1066"/>
              <a:gd name="T5" fmla="*/ 0 h 274"/>
              <a:gd name="T6" fmla="*/ 0 w 1066"/>
              <a:gd name="T7" fmla="*/ 2590800 h 274"/>
              <a:gd name="T8" fmla="*/ 7308336 w 1066"/>
              <a:gd name="T9" fmla="*/ 368763 h 274"/>
              <a:gd name="T10" fmla="*/ 9144000 w 1066"/>
              <a:gd name="T11" fmla="*/ 472774 h 274"/>
              <a:gd name="T12" fmla="*/ 0 60000 65536"/>
              <a:gd name="T13" fmla="*/ 0 60000 65536"/>
              <a:gd name="T14" fmla="*/ 0 60000 65536"/>
              <a:gd name="T15" fmla="*/ 0 60000 65536"/>
              <a:gd name="T16" fmla="*/ 0 60000 65536"/>
              <a:gd name="T17" fmla="*/ 0 60000 65536"/>
              <a:gd name="T18" fmla="*/ 0 w 1066"/>
              <a:gd name="T19" fmla="*/ 0 h 274"/>
              <a:gd name="T20" fmla="*/ 1066 w 1066"/>
              <a:gd name="T21" fmla="*/ 274 h 274"/>
            </a:gdLst>
            <a:ahLst/>
            <a:cxnLst>
              <a:cxn ang="T12">
                <a:pos x="T0" y="T1"/>
              </a:cxn>
              <a:cxn ang="T13">
                <a:pos x="T2" y="T3"/>
              </a:cxn>
              <a:cxn ang="T14">
                <a:pos x="T4" y="T5"/>
              </a:cxn>
              <a:cxn ang="T15">
                <a:pos x="T6" y="T7"/>
              </a:cxn>
              <a:cxn ang="T16">
                <a:pos x="T8" y="T9"/>
              </a:cxn>
              <a:cxn ang="T17">
                <a:pos x="T10" y="T11"/>
              </a:cxn>
            </a:cxnLst>
            <a:rect l="T18" t="T19" r="T20" b="T21"/>
            <a:pathLst>
              <a:path w="1066" h="274">
                <a:moveTo>
                  <a:pt x="1066" y="50"/>
                </a:moveTo>
                <a:cubicBezTo>
                  <a:pt x="1066" y="0"/>
                  <a:pt x="1066" y="0"/>
                  <a:pt x="1066" y="0"/>
                </a:cubicBezTo>
                <a:cubicBezTo>
                  <a:pt x="0" y="0"/>
                  <a:pt x="0" y="0"/>
                  <a:pt x="0" y="0"/>
                </a:cubicBezTo>
                <a:cubicBezTo>
                  <a:pt x="0" y="274"/>
                  <a:pt x="0" y="274"/>
                  <a:pt x="0" y="274"/>
                </a:cubicBezTo>
                <a:cubicBezTo>
                  <a:pt x="177" y="133"/>
                  <a:pt x="492" y="39"/>
                  <a:pt x="852" y="39"/>
                </a:cubicBezTo>
                <a:cubicBezTo>
                  <a:pt x="925" y="39"/>
                  <a:pt x="997" y="43"/>
                  <a:pt x="1066" y="50"/>
                </a:cubicBezTo>
                <a:close/>
              </a:path>
            </a:pathLst>
          </a:custGeom>
          <a:solidFill>
            <a:srgbClr val="70859F"/>
          </a:solidFill>
          <a:ln w="9525">
            <a:noFill/>
            <a:round/>
            <a:headEnd/>
            <a:tailEnd/>
          </a:ln>
        </p:spPr>
        <p:txBody>
          <a:bodyPr/>
          <a:lstStyle/>
          <a:p>
            <a:endParaRPr lang="en-US"/>
          </a:p>
        </p:txBody>
      </p:sp>
      <p:sp>
        <p:nvSpPr>
          <p:cNvPr id="24581" name="Rectangle 1"/>
          <p:cNvSpPr>
            <a:spLocks noChangeArrowheads="1"/>
          </p:cNvSpPr>
          <p:nvPr/>
        </p:nvSpPr>
        <p:spPr bwMode="auto">
          <a:xfrm>
            <a:off x="381000" y="304800"/>
            <a:ext cx="8153400" cy="938213"/>
          </a:xfrm>
          <a:prstGeom prst="rect">
            <a:avLst/>
          </a:prstGeom>
          <a:noFill/>
          <a:ln w="9525">
            <a:noFill/>
            <a:miter lim="800000"/>
            <a:headEnd/>
            <a:tailEnd/>
          </a:ln>
        </p:spPr>
        <p:txBody>
          <a:bodyPr anchor="ctr">
            <a:spAutoFit/>
          </a:bodyPr>
          <a:lstStyle/>
          <a:p>
            <a:pPr algn="ctr"/>
            <a:r>
              <a:rPr lang="en-US" sz="3000" b="1" dirty="0">
                <a:latin typeface="Balloon Bd BT" pitchFamily="66" charset="0"/>
                <a:ea typeface="Times New Roman" pitchFamily="18" charset="0"/>
                <a:cs typeface="Arial" pitchFamily="34" charset="0"/>
              </a:rPr>
              <a:t>School Can’t Cut It</a:t>
            </a:r>
          </a:p>
          <a:p>
            <a:pPr algn="ctr" eaLnBrk="0" hangingPunct="0"/>
            <a:r>
              <a:rPr lang="en-US" sz="2500" b="1" dirty="0">
                <a:latin typeface="Balloon Bd BT" pitchFamily="66" charset="0"/>
                <a:ea typeface="Times New Roman" pitchFamily="18" charset="0"/>
                <a:cs typeface="Arial" pitchFamily="34" charset="0"/>
              </a:rPr>
              <a:t>The Coalition of Innovating Congregations is Leading the Way </a:t>
            </a:r>
            <a:endParaRPr lang="en-US" sz="2500" dirty="0">
              <a:latin typeface="Balloon Bd BT" pitchFamily="66" charset="0"/>
              <a:ea typeface="Times New Roman" pitchFamily="18" charset="0"/>
              <a:cs typeface="Arial" pitchFamily="34" charset="0"/>
            </a:endParaRPr>
          </a:p>
        </p:txBody>
      </p:sp>
      <p:sp>
        <p:nvSpPr>
          <p:cNvPr id="24582" name="TextBox 6"/>
          <p:cNvSpPr txBox="1">
            <a:spLocks noChangeArrowheads="1"/>
          </p:cNvSpPr>
          <p:nvPr/>
        </p:nvSpPr>
        <p:spPr bwMode="auto">
          <a:xfrm rot="412496">
            <a:off x="1892300" y="2270165"/>
            <a:ext cx="3836988" cy="3570208"/>
          </a:xfrm>
          <a:prstGeom prst="rect">
            <a:avLst/>
          </a:prstGeom>
          <a:noFill/>
          <a:ln w="9525">
            <a:noFill/>
            <a:miter lim="800000"/>
            <a:headEnd/>
            <a:tailEnd/>
          </a:ln>
        </p:spPr>
        <p:txBody>
          <a:bodyPr>
            <a:spAutoFit/>
          </a:bodyPr>
          <a:lstStyle/>
          <a:p>
            <a:r>
              <a:rPr lang="en-US" sz="1500" dirty="0" smtClean="0">
                <a:latin typeface="AvantGarde Md BT" pitchFamily="34" charset="0"/>
              </a:rPr>
              <a:t>R</a:t>
            </a:r>
            <a:r>
              <a:rPr lang="en-US" sz="1500" dirty="0">
                <a:latin typeface="AvantGarde Md BT" pitchFamily="34" charset="0"/>
              </a:rPr>
              <a:t>. Keith Sawyer, a researcher in innovation and </a:t>
            </a:r>
            <a:r>
              <a:rPr lang="en-US" sz="1500" dirty="0" smtClean="0">
                <a:latin typeface="AvantGarde Md BT" pitchFamily="34" charset="0"/>
              </a:rPr>
              <a:t>learning, </a:t>
            </a:r>
            <a:r>
              <a:rPr lang="en-US" sz="1500" dirty="0">
                <a:latin typeface="AvantGarde Md BT" pitchFamily="34" charset="0"/>
              </a:rPr>
              <a:t>writes in </a:t>
            </a:r>
            <a:r>
              <a:rPr lang="en-US" sz="1500" u="sng" dirty="0">
                <a:latin typeface="AvantGarde Md BT" pitchFamily="34" charset="0"/>
              </a:rPr>
              <a:t>The Schools of The Future</a:t>
            </a:r>
            <a:r>
              <a:rPr lang="en-US" sz="1500" dirty="0">
                <a:latin typeface="AvantGarde Md BT" pitchFamily="34" charset="0"/>
              </a:rPr>
              <a:t> that because we’re no longer in a </a:t>
            </a:r>
            <a:r>
              <a:rPr lang="en-US" sz="1500" dirty="0" smtClean="0">
                <a:latin typeface="AvantGarde Md BT" pitchFamily="34" charset="0"/>
              </a:rPr>
              <a:t>knowledge </a:t>
            </a:r>
            <a:r>
              <a:rPr lang="en-US" sz="1500" dirty="0">
                <a:latin typeface="AvantGarde Md BT" pitchFamily="34" charset="0"/>
              </a:rPr>
              <a:t>economy, schools should not be in the business </a:t>
            </a:r>
            <a:br>
              <a:rPr lang="en-US" sz="1500" dirty="0">
                <a:latin typeface="AvantGarde Md BT" pitchFamily="34" charset="0"/>
              </a:rPr>
            </a:br>
            <a:r>
              <a:rPr lang="en-US" sz="1500" dirty="0">
                <a:latin typeface="AvantGarde Md BT" pitchFamily="34" charset="0"/>
              </a:rPr>
              <a:t>of knowledge acquisition alone.  </a:t>
            </a:r>
          </a:p>
          <a:p>
            <a:endParaRPr lang="en-US" sz="800" dirty="0">
              <a:latin typeface="AvantGarde Md BT" pitchFamily="34" charset="0"/>
            </a:endParaRPr>
          </a:p>
          <a:p>
            <a:r>
              <a:rPr lang="en-US" sz="1500" dirty="0">
                <a:latin typeface="AvantGarde Md BT" pitchFamily="34" charset="0"/>
                <a:cs typeface="Aharoni" pitchFamily="2" charset="-79"/>
              </a:rPr>
              <a:t>“</a:t>
            </a:r>
            <a:r>
              <a:rPr lang="en-US" sz="1500" i="1" dirty="0">
                <a:latin typeface="AvantGarde Md BT" pitchFamily="34" charset="0"/>
                <a:cs typeface="Aharoni" pitchFamily="2" charset="-79"/>
              </a:rPr>
              <a:t>Learning sciences </a:t>
            </a:r>
            <a:r>
              <a:rPr lang="en-US" sz="1500" i="1" dirty="0" smtClean="0">
                <a:latin typeface="AvantGarde Md BT" pitchFamily="34" charset="0"/>
                <a:cs typeface="Aharoni" pitchFamily="2" charset="-79"/>
              </a:rPr>
              <a:t>research might </a:t>
            </a:r>
          </a:p>
          <a:p>
            <a:r>
              <a:rPr lang="en-US" sz="1500" i="1" dirty="0" smtClean="0">
                <a:latin typeface="AvantGarde Md BT" pitchFamily="34" charset="0"/>
                <a:cs typeface="Aharoni" pitchFamily="2" charset="-79"/>
              </a:rPr>
              <a:t>(</a:t>
            </a:r>
            <a:r>
              <a:rPr lang="en-US" sz="1500" i="1" dirty="0">
                <a:latin typeface="AvantGarde Md BT" pitchFamily="34" charset="0"/>
                <a:cs typeface="Aharoni" pitchFamily="2" charset="-79"/>
              </a:rPr>
              <a:t>in the near future) lead to </a:t>
            </a:r>
            <a:r>
              <a:rPr lang="en-US" sz="1500" i="1" dirty="0" smtClean="0">
                <a:latin typeface="AvantGarde Md BT" pitchFamily="34" charset="0"/>
                <a:cs typeface="Aharoni" pitchFamily="2" charset="-79"/>
              </a:rPr>
              <a:t>radical </a:t>
            </a:r>
            <a:r>
              <a:rPr lang="en-US" sz="1500" i="1" dirty="0">
                <a:latin typeface="AvantGarde Md BT" pitchFamily="34" charset="0"/>
                <a:cs typeface="Aharoni" pitchFamily="2" charset="-79"/>
              </a:rPr>
              <a:t>alternatives that would </a:t>
            </a:r>
            <a:r>
              <a:rPr lang="en-US" sz="1500" i="1" dirty="0" smtClean="0">
                <a:latin typeface="AvantGarde Md BT" pitchFamily="34" charset="0"/>
                <a:cs typeface="Aharoni" pitchFamily="2" charset="-79"/>
              </a:rPr>
              <a:t>make schools </a:t>
            </a:r>
            <a:r>
              <a:rPr lang="en-US" sz="1500" i="1" dirty="0">
                <a:latin typeface="AvantGarde Md BT" pitchFamily="34" charset="0"/>
                <a:cs typeface="Aharoni" pitchFamily="2" charset="-79"/>
              </a:rPr>
              <a:t>as we know them obsolete, </a:t>
            </a:r>
            <a:r>
              <a:rPr lang="en-US" sz="1500" i="1" dirty="0" smtClean="0">
                <a:latin typeface="AvantGarde Md BT" pitchFamily="34" charset="0"/>
                <a:cs typeface="Aharoni" pitchFamily="2" charset="-79"/>
              </a:rPr>
              <a:t>leaving </a:t>
            </a:r>
            <a:r>
              <a:rPr lang="en-US" sz="1500" i="1" dirty="0">
                <a:latin typeface="AvantGarde Md BT" pitchFamily="34" charset="0"/>
                <a:cs typeface="Aharoni" pitchFamily="2" charset="-79"/>
              </a:rPr>
              <a:t>today’s big high schools as </a:t>
            </a:r>
            <a:r>
              <a:rPr lang="en-US" sz="1500" i="1" dirty="0" smtClean="0">
                <a:latin typeface="AvantGarde Md BT" pitchFamily="34" charset="0"/>
                <a:cs typeface="Aharoni" pitchFamily="2" charset="-79"/>
              </a:rPr>
              <a:t>empty </a:t>
            </a:r>
            <a:r>
              <a:rPr lang="en-US" sz="1500" i="1" dirty="0">
                <a:latin typeface="AvantGarde Md BT" pitchFamily="34" charset="0"/>
                <a:cs typeface="Aharoni" pitchFamily="2" charset="-79"/>
              </a:rPr>
              <a:t>as the shuttered steel factories of t</a:t>
            </a:r>
            <a:r>
              <a:rPr lang="en-US" sz="1500" i="1" dirty="0" smtClean="0">
                <a:latin typeface="AvantGarde Md BT" pitchFamily="34" charset="0"/>
                <a:cs typeface="Aharoni" pitchFamily="2" charset="-79"/>
              </a:rPr>
              <a:t>he </a:t>
            </a:r>
            <a:r>
              <a:rPr lang="en-US" sz="1500" i="1" dirty="0">
                <a:latin typeface="AvantGarde Md BT" pitchFamily="34" charset="0"/>
                <a:cs typeface="Aharoni" pitchFamily="2" charset="-79"/>
              </a:rPr>
              <a:t>faded industrial age.</a:t>
            </a:r>
            <a:r>
              <a:rPr lang="en-US" sz="1500" dirty="0">
                <a:latin typeface="AvantGarde Md BT" pitchFamily="34" charset="0"/>
                <a:cs typeface="Aharoni" pitchFamily="2" charset="-79"/>
              </a:rPr>
              <a:t>”</a:t>
            </a:r>
          </a:p>
          <a:p>
            <a:endParaRPr lang="en-US" sz="800" dirty="0">
              <a:latin typeface="AvantGarde Md BT" pitchFamily="34" charset="0"/>
            </a:endParaRPr>
          </a:p>
          <a:p>
            <a:r>
              <a:rPr lang="en-US" sz="1500" dirty="0">
                <a:latin typeface="AvantGarde Md BT" pitchFamily="34" charset="0"/>
              </a:rPr>
              <a:t>And </a:t>
            </a:r>
            <a:r>
              <a:rPr lang="en-US" sz="1500" dirty="0" smtClean="0">
                <a:latin typeface="AvantGarde Md BT" pitchFamily="34" charset="0"/>
              </a:rPr>
              <a:t>what does this mean for </a:t>
            </a:r>
            <a:r>
              <a:rPr lang="en-US" sz="1500" dirty="0">
                <a:latin typeface="AvantGarde Md BT" pitchFamily="34" charset="0"/>
              </a:rPr>
              <a:t>Jewish Education?</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Freeform 2"/>
          <p:cNvSpPr>
            <a:spLocks/>
          </p:cNvSpPr>
          <p:nvPr/>
        </p:nvSpPr>
        <p:spPr bwMode="auto">
          <a:xfrm rot="10800000">
            <a:off x="0" y="0"/>
            <a:ext cx="9144000" cy="2438400"/>
          </a:xfrm>
          <a:custGeom>
            <a:avLst/>
            <a:gdLst>
              <a:gd name="T0" fmla="*/ 7220261 w 1098"/>
              <a:gd name="T1" fmla="*/ 2006108 h 361"/>
              <a:gd name="T2" fmla="*/ 9144000 w 1098"/>
              <a:gd name="T3" fmla="*/ 1904789 h 361"/>
              <a:gd name="T4" fmla="*/ 9144000 w 1098"/>
              <a:gd name="T5" fmla="*/ 2438400 h 361"/>
              <a:gd name="T6" fmla="*/ 0 w 1098"/>
              <a:gd name="T7" fmla="*/ 2438400 h 361"/>
              <a:gd name="T8" fmla="*/ 0 w 1098"/>
              <a:gd name="T9" fmla="*/ 0 h 361"/>
              <a:gd name="T10" fmla="*/ 7220261 w 1098"/>
              <a:gd name="T11" fmla="*/ 2006108 h 361"/>
              <a:gd name="T12" fmla="*/ 0 60000 65536"/>
              <a:gd name="T13" fmla="*/ 0 60000 65536"/>
              <a:gd name="T14" fmla="*/ 0 60000 65536"/>
              <a:gd name="T15" fmla="*/ 0 60000 65536"/>
              <a:gd name="T16" fmla="*/ 0 60000 65536"/>
              <a:gd name="T17" fmla="*/ 0 60000 65536"/>
              <a:gd name="T18" fmla="*/ 0 w 1098"/>
              <a:gd name="T19" fmla="*/ 0 h 361"/>
              <a:gd name="T20" fmla="*/ 1098 w 1098"/>
              <a:gd name="T21" fmla="*/ 361 h 361"/>
            </a:gdLst>
            <a:ahLst/>
            <a:cxnLst>
              <a:cxn ang="T12">
                <a:pos x="T0" y="T1"/>
              </a:cxn>
              <a:cxn ang="T13">
                <a:pos x="T2" y="T3"/>
              </a:cxn>
              <a:cxn ang="T14">
                <a:pos x="T4" y="T5"/>
              </a:cxn>
              <a:cxn ang="T15">
                <a:pos x="T6" y="T7"/>
              </a:cxn>
              <a:cxn ang="T16">
                <a:pos x="T8" y="T9"/>
              </a:cxn>
              <a:cxn ang="T17">
                <a:pos x="T10" y="T11"/>
              </a:cxn>
            </a:cxnLst>
            <a:rect l="T18" t="T19" r="T20" b="T21"/>
            <a:pathLst>
              <a:path w="1098" h="361">
                <a:moveTo>
                  <a:pt x="867" y="297"/>
                </a:moveTo>
                <a:cubicBezTo>
                  <a:pt x="946" y="297"/>
                  <a:pt x="1024" y="292"/>
                  <a:pt x="1098" y="282"/>
                </a:cubicBezTo>
                <a:cubicBezTo>
                  <a:pt x="1098" y="361"/>
                  <a:pt x="1098" y="361"/>
                  <a:pt x="1098" y="361"/>
                </a:cubicBezTo>
                <a:cubicBezTo>
                  <a:pt x="0" y="361"/>
                  <a:pt x="0" y="361"/>
                  <a:pt x="0" y="361"/>
                </a:cubicBezTo>
                <a:cubicBezTo>
                  <a:pt x="0" y="0"/>
                  <a:pt x="0" y="0"/>
                  <a:pt x="0" y="0"/>
                </a:cubicBezTo>
                <a:cubicBezTo>
                  <a:pt x="133" y="174"/>
                  <a:pt x="471" y="297"/>
                  <a:pt x="867" y="297"/>
                </a:cubicBezTo>
                <a:close/>
              </a:path>
            </a:pathLst>
          </a:custGeom>
          <a:solidFill>
            <a:srgbClr val="F6D16F"/>
          </a:solidFill>
          <a:ln w="9525">
            <a:noFill/>
            <a:round/>
            <a:headEnd/>
            <a:tailEnd/>
          </a:ln>
        </p:spPr>
        <p:txBody>
          <a:bodyPr/>
          <a:lstStyle/>
          <a:p>
            <a:endParaRPr lang="en-US"/>
          </a:p>
        </p:txBody>
      </p:sp>
      <p:sp>
        <p:nvSpPr>
          <p:cNvPr id="25603" name="Freeform 3"/>
          <p:cNvSpPr>
            <a:spLocks noChangeAspect="1"/>
          </p:cNvSpPr>
          <p:nvPr/>
        </p:nvSpPr>
        <p:spPr bwMode="auto">
          <a:xfrm rot="10800000">
            <a:off x="0" y="4343400"/>
            <a:ext cx="9144000" cy="2590800"/>
          </a:xfrm>
          <a:custGeom>
            <a:avLst/>
            <a:gdLst>
              <a:gd name="T0" fmla="*/ 9144000 w 1066"/>
              <a:gd name="T1" fmla="*/ 472774 h 274"/>
              <a:gd name="T2" fmla="*/ 9144000 w 1066"/>
              <a:gd name="T3" fmla="*/ 0 h 274"/>
              <a:gd name="T4" fmla="*/ 0 w 1066"/>
              <a:gd name="T5" fmla="*/ 0 h 274"/>
              <a:gd name="T6" fmla="*/ 0 w 1066"/>
              <a:gd name="T7" fmla="*/ 2590800 h 274"/>
              <a:gd name="T8" fmla="*/ 7308336 w 1066"/>
              <a:gd name="T9" fmla="*/ 368763 h 274"/>
              <a:gd name="T10" fmla="*/ 9144000 w 1066"/>
              <a:gd name="T11" fmla="*/ 472774 h 274"/>
              <a:gd name="T12" fmla="*/ 0 60000 65536"/>
              <a:gd name="T13" fmla="*/ 0 60000 65536"/>
              <a:gd name="T14" fmla="*/ 0 60000 65536"/>
              <a:gd name="T15" fmla="*/ 0 60000 65536"/>
              <a:gd name="T16" fmla="*/ 0 60000 65536"/>
              <a:gd name="T17" fmla="*/ 0 60000 65536"/>
              <a:gd name="T18" fmla="*/ 0 w 1066"/>
              <a:gd name="T19" fmla="*/ 0 h 274"/>
              <a:gd name="T20" fmla="*/ 1066 w 1066"/>
              <a:gd name="T21" fmla="*/ 274 h 274"/>
            </a:gdLst>
            <a:ahLst/>
            <a:cxnLst>
              <a:cxn ang="T12">
                <a:pos x="T0" y="T1"/>
              </a:cxn>
              <a:cxn ang="T13">
                <a:pos x="T2" y="T3"/>
              </a:cxn>
              <a:cxn ang="T14">
                <a:pos x="T4" y="T5"/>
              </a:cxn>
              <a:cxn ang="T15">
                <a:pos x="T6" y="T7"/>
              </a:cxn>
              <a:cxn ang="T16">
                <a:pos x="T8" y="T9"/>
              </a:cxn>
              <a:cxn ang="T17">
                <a:pos x="T10" y="T11"/>
              </a:cxn>
            </a:cxnLst>
            <a:rect l="T18" t="T19" r="T20" b="T21"/>
            <a:pathLst>
              <a:path w="1066" h="274">
                <a:moveTo>
                  <a:pt x="1066" y="50"/>
                </a:moveTo>
                <a:cubicBezTo>
                  <a:pt x="1066" y="0"/>
                  <a:pt x="1066" y="0"/>
                  <a:pt x="1066" y="0"/>
                </a:cubicBezTo>
                <a:cubicBezTo>
                  <a:pt x="0" y="0"/>
                  <a:pt x="0" y="0"/>
                  <a:pt x="0" y="0"/>
                </a:cubicBezTo>
                <a:cubicBezTo>
                  <a:pt x="0" y="274"/>
                  <a:pt x="0" y="274"/>
                  <a:pt x="0" y="274"/>
                </a:cubicBezTo>
                <a:cubicBezTo>
                  <a:pt x="177" y="133"/>
                  <a:pt x="492" y="39"/>
                  <a:pt x="852" y="39"/>
                </a:cubicBezTo>
                <a:cubicBezTo>
                  <a:pt x="925" y="39"/>
                  <a:pt x="997" y="43"/>
                  <a:pt x="1066" y="50"/>
                </a:cubicBezTo>
                <a:close/>
              </a:path>
            </a:pathLst>
          </a:custGeom>
          <a:solidFill>
            <a:srgbClr val="70859F"/>
          </a:solidFill>
          <a:ln w="9525">
            <a:noFill/>
            <a:round/>
            <a:headEnd/>
            <a:tailEnd/>
          </a:ln>
        </p:spPr>
        <p:txBody>
          <a:bodyPr/>
          <a:lstStyle/>
          <a:p>
            <a:endParaRPr lang="en-US"/>
          </a:p>
        </p:txBody>
      </p:sp>
      <p:sp>
        <p:nvSpPr>
          <p:cNvPr id="25604" name="Rectangle 1"/>
          <p:cNvSpPr>
            <a:spLocks noChangeArrowheads="1"/>
          </p:cNvSpPr>
          <p:nvPr/>
        </p:nvSpPr>
        <p:spPr bwMode="auto">
          <a:xfrm>
            <a:off x="228600" y="1219200"/>
            <a:ext cx="7505700" cy="554038"/>
          </a:xfrm>
          <a:prstGeom prst="rect">
            <a:avLst/>
          </a:prstGeom>
          <a:noFill/>
          <a:ln w="9525">
            <a:noFill/>
            <a:miter lim="800000"/>
            <a:headEnd/>
            <a:tailEnd/>
          </a:ln>
        </p:spPr>
        <p:txBody>
          <a:bodyPr wrap="none" anchor="ctr">
            <a:spAutoFit/>
          </a:bodyPr>
          <a:lstStyle/>
          <a:p>
            <a:r>
              <a:rPr lang="en-US" sz="3000">
                <a:latin typeface="Balloon Bd BT" pitchFamily="66" charset="0"/>
                <a:ea typeface="Times New Roman" pitchFamily="18" charset="0"/>
                <a:cs typeface="Arial" pitchFamily="34" charset="0"/>
              </a:rPr>
              <a:t>Characteristics of Emerging 21</a:t>
            </a:r>
            <a:r>
              <a:rPr lang="en-US" sz="3000" baseline="30000">
                <a:latin typeface="Balloon Bd BT" pitchFamily="66" charset="0"/>
                <a:ea typeface="Times New Roman" pitchFamily="18" charset="0"/>
                <a:cs typeface="Arial" pitchFamily="34" charset="0"/>
              </a:rPr>
              <a:t>st</a:t>
            </a:r>
            <a:r>
              <a:rPr lang="en-US" sz="3000">
                <a:latin typeface="Balloon Bd BT" pitchFamily="66" charset="0"/>
                <a:ea typeface="Times New Roman" pitchFamily="18" charset="0"/>
                <a:cs typeface="Arial" pitchFamily="34" charset="0"/>
              </a:rPr>
              <a:t> Century Models </a:t>
            </a:r>
          </a:p>
        </p:txBody>
      </p:sp>
      <p:sp>
        <p:nvSpPr>
          <p:cNvPr id="8194" name="Rectangle 2"/>
          <p:cNvSpPr>
            <a:spLocks noChangeArrowheads="1"/>
          </p:cNvSpPr>
          <p:nvPr/>
        </p:nvSpPr>
        <p:spPr bwMode="auto">
          <a:xfrm>
            <a:off x="914400" y="2057400"/>
            <a:ext cx="6248400" cy="3140075"/>
          </a:xfrm>
          <a:prstGeom prst="rect">
            <a:avLst/>
          </a:prstGeom>
          <a:noFill/>
          <a:ln w="9525">
            <a:noFill/>
            <a:miter lim="800000"/>
            <a:headEnd/>
            <a:tailEnd/>
          </a:ln>
          <a:effectLst/>
        </p:spPr>
        <p:txBody>
          <a:bodyPr anchor="ctr">
            <a:spAutoFit/>
          </a:bodyPr>
          <a:lstStyle/>
          <a:p>
            <a:pPr marL="342900" indent="-342900">
              <a:buFont typeface="Calibri" pitchFamily="34" charset="0"/>
              <a:buAutoNum type="arabicPeriod"/>
              <a:tabLst>
                <a:tab pos="457200" algn="l"/>
              </a:tabLst>
            </a:pPr>
            <a:r>
              <a:rPr lang="en-US">
                <a:latin typeface="Calibri" pitchFamily="34" charset="0"/>
                <a:ea typeface="Times New Roman" pitchFamily="18" charset="0"/>
                <a:cs typeface="Arial" pitchFamily="34" charset="0"/>
              </a:rPr>
              <a:t>Engage Families Regularly  </a:t>
            </a:r>
          </a:p>
          <a:p>
            <a:pPr marL="342900" indent="-342900" eaLnBrk="0" hangingPunct="0">
              <a:buFont typeface="Calibri" pitchFamily="34" charset="0"/>
              <a:buAutoNum type="arabicPeriod"/>
              <a:tabLst>
                <a:tab pos="457200" algn="l"/>
              </a:tabLst>
            </a:pPr>
            <a:endParaRPr lang="en-US">
              <a:latin typeface="Calibri" pitchFamily="34" charset="0"/>
              <a:ea typeface="Times New Roman" pitchFamily="18" charset="0"/>
              <a:cs typeface="Arial" pitchFamily="34" charset="0"/>
            </a:endParaRPr>
          </a:p>
          <a:p>
            <a:pPr marL="342900" indent="-342900" eaLnBrk="0" hangingPunct="0">
              <a:buFont typeface="Calibri" pitchFamily="34" charset="0"/>
              <a:buAutoNum type="arabicPeriod"/>
              <a:tabLst>
                <a:tab pos="457200" algn="l"/>
              </a:tabLst>
            </a:pPr>
            <a:r>
              <a:rPr lang="en-US">
                <a:latin typeface="Calibri" pitchFamily="34" charset="0"/>
                <a:ea typeface="Times New Roman" pitchFamily="18" charset="0"/>
                <a:cs typeface="Arial" pitchFamily="34" charset="0"/>
              </a:rPr>
              <a:t>Situate Learning in Real Life Settings</a:t>
            </a:r>
            <a:endParaRPr lang="en-US">
              <a:latin typeface="Calibri" pitchFamily="34" charset="0"/>
              <a:cs typeface="Arial" pitchFamily="34" charset="0"/>
            </a:endParaRPr>
          </a:p>
          <a:p>
            <a:pPr marL="342900" indent="-342900" eaLnBrk="0" hangingPunct="0">
              <a:buFont typeface="Calibri" pitchFamily="34" charset="0"/>
              <a:buAutoNum type="arabicPeriod"/>
              <a:tabLst>
                <a:tab pos="457200" algn="l"/>
              </a:tabLst>
            </a:pPr>
            <a:endParaRPr lang="en-US">
              <a:latin typeface="Calibri" pitchFamily="34" charset="0"/>
              <a:cs typeface="Times New Roman" pitchFamily="18" charset="0"/>
            </a:endParaRPr>
          </a:p>
          <a:p>
            <a:pPr marL="342900" indent="-342900" eaLnBrk="0" hangingPunct="0">
              <a:buFont typeface="Calibri" pitchFamily="34" charset="0"/>
              <a:buAutoNum type="arabicPeriod"/>
              <a:tabLst>
                <a:tab pos="457200" algn="l"/>
              </a:tabLst>
            </a:pPr>
            <a:r>
              <a:rPr lang="en-US">
                <a:latin typeface="Calibri" pitchFamily="34" charset="0"/>
                <a:cs typeface="Times New Roman" pitchFamily="18" charset="0"/>
              </a:rPr>
              <a:t>Promote Relationships/Role Models/Guides Across the Ages</a:t>
            </a:r>
            <a:endParaRPr lang="en-US">
              <a:latin typeface="Calibri" pitchFamily="34" charset="0"/>
              <a:cs typeface="Arial" pitchFamily="34" charset="0"/>
            </a:endParaRPr>
          </a:p>
          <a:p>
            <a:pPr marL="342900" indent="-342900" eaLnBrk="0" hangingPunct="0">
              <a:buFont typeface="Calibri" pitchFamily="34" charset="0"/>
              <a:buAutoNum type="arabicPeriod"/>
              <a:tabLst>
                <a:tab pos="457200" algn="l"/>
              </a:tabLst>
            </a:pPr>
            <a:endParaRPr lang="en-US">
              <a:latin typeface="Calibri" pitchFamily="34" charset="0"/>
              <a:cs typeface="Times New Roman" pitchFamily="18" charset="0"/>
            </a:endParaRPr>
          </a:p>
          <a:p>
            <a:pPr marL="342900" indent="-342900" eaLnBrk="0" hangingPunct="0">
              <a:buFont typeface="Calibri" pitchFamily="34" charset="0"/>
              <a:buAutoNum type="arabicPeriod"/>
              <a:tabLst>
                <a:tab pos="457200" algn="l"/>
              </a:tabLst>
            </a:pPr>
            <a:r>
              <a:rPr lang="en-US">
                <a:latin typeface="Calibri" pitchFamily="34" charset="0"/>
                <a:cs typeface="Times New Roman" pitchFamily="18" charset="0"/>
              </a:rPr>
              <a:t>Give Voice and Choice to the Learner</a:t>
            </a:r>
            <a:endParaRPr lang="en-US">
              <a:latin typeface="Calibri" pitchFamily="34" charset="0"/>
              <a:cs typeface="Arial" pitchFamily="34" charset="0"/>
            </a:endParaRPr>
          </a:p>
          <a:p>
            <a:pPr marL="342900" indent="-342900" eaLnBrk="0" hangingPunct="0">
              <a:buFont typeface="Calibri" pitchFamily="34" charset="0"/>
              <a:buAutoNum type="arabicPeriod"/>
              <a:tabLst>
                <a:tab pos="457200" algn="l"/>
              </a:tabLst>
            </a:pPr>
            <a:endParaRPr lang="en-US">
              <a:latin typeface="Calibri" pitchFamily="34" charset="0"/>
              <a:cs typeface="Times New Roman" pitchFamily="18" charset="0"/>
            </a:endParaRPr>
          </a:p>
          <a:p>
            <a:pPr marL="342900" indent="-342900" eaLnBrk="0" hangingPunct="0">
              <a:buFont typeface="Calibri" pitchFamily="34" charset="0"/>
              <a:buAutoNum type="arabicPeriod"/>
              <a:tabLst>
                <a:tab pos="457200" algn="l"/>
              </a:tabLst>
            </a:pPr>
            <a:r>
              <a:rPr lang="en-US">
                <a:latin typeface="Calibri" pitchFamily="34" charset="0"/>
                <a:cs typeface="Times New Roman" pitchFamily="18" charset="0"/>
              </a:rPr>
              <a:t>Link to the Larger Congregation/Community</a:t>
            </a:r>
          </a:p>
          <a:p>
            <a:pPr marL="342900" indent="-342900" eaLnBrk="0" hangingPunct="0">
              <a:buFont typeface="Calibri" pitchFamily="34" charset="0"/>
              <a:buAutoNum type="arabicPeriod"/>
              <a:tabLst>
                <a:tab pos="457200" algn="l"/>
              </a:tabLst>
            </a:pPr>
            <a:endParaRPr lang="en-US">
              <a:latin typeface="Calibri" pitchFamily="34" charset="0"/>
              <a:cs typeface="Times New Roman" pitchFamily="18" charset="0"/>
            </a:endParaRPr>
          </a:p>
          <a:p>
            <a:pPr marL="342900" indent="-342900" eaLnBrk="0" hangingPunct="0">
              <a:buFont typeface="Calibri" pitchFamily="34" charset="0"/>
              <a:buAutoNum type="arabicPeriod"/>
              <a:tabLst>
                <a:tab pos="457200" algn="l"/>
              </a:tabLst>
            </a:pPr>
            <a:r>
              <a:rPr lang="en-US">
                <a:latin typeface="Calibri" pitchFamily="34" charset="0"/>
                <a:cs typeface="Times New Roman" pitchFamily="18" charset="0"/>
              </a:rPr>
              <a:t>What else?</a:t>
            </a:r>
            <a:r>
              <a:rPr lang="en-US">
                <a:latin typeface="Calibri" pitchFamily="34" charset="0"/>
                <a:cs typeface="Arial" pitchFamily="34" charset="0"/>
              </a:rPr>
              <a:t> </a:t>
            </a:r>
          </a:p>
        </p:txBody>
      </p:sp>
      <p:pic>
        <p:nvPicPr>
          <p:cNvPr id="25606" name="Picture 4" descr="http://www.southalabama.edu/petal/engagingstudnets.jpg"/>
          <p:cNvPicPr>
            <a:picLocks noChangeAspect="1" noChangeArrowheads="1"/>
          </p:cNvPicPr>
          <p:nvPr/>
        </p:nvPicPr>
        <p:blipFill>
          <a:blip r:embed="rId3" cstate="print"/>
          <a:srcRect/>
          <a:stretch>
            <a:fillRect/>
          </a:stretch>
        </p:blipFill>
        <p:spPr bwMode="auto">
          <a:xfrm>
            <a:off x="5867400" y="3733800"/>
            <a:ext cx="1460500" cy="14668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Freeform 2"/>
          <p:cNvSpPr>
            <a:spLocks/>
          </p:cNvSpPr>
          <p:nvPr/>
        </p:nvSpPr>
        <p:spPr bwMode="auto">
          <a:xfrm rot="10800000">
            <a:off x="0" y="0"/>
            <a:ext cx="9144000" cy="2438400"/>
          </a:xfrm>
          <a:custGeom>
            <a:avLst/>
            <a:gdLst>
              <a:gd name="T0" fmla="*/ 7220261 w 1098"/>
              <a:gd name="T1" fmla="*/ 2006108 h 361"/>
              <a:gd name="T2" fmla="*/ 9144000 w 1098"/>
              <a:gd name="T3" fmla="*/ 1904789 h 361"/>
              <a:gd name="T4" fmla="*/ 9144000 w 1098"/>
              <a:gd name="T5" fmla="*/ 2438400 h 361"/>
              <a:gd name="T6" fmla="*/ 0 w 1098"/>
              <a:gd name="T7" fmla="*/ 2438400 h 361"/>
              <a:gd name="T8" fmla="*/ 0 w 1098"/>
              <a:gd name="T9" fmla="*/ 0 h 361"/>
              <a:gd name="T10" fmla="*/ 7220261 w 1098"/>
              <a:gd name="T11" fmla="*/ 2006108 h 361"/>
              <a:gd name="T12" fmla="*/ 0 60000 65536"/>
              <a:gd name="T13" fmla="*/ 0 60000 65536"/>
              <a:gd name="T14" fmla="*/ 0 60000 65536"/>
              <a:gd name="T15" fmla="*/ 0 60000 65536"/>
              <a:gd name="T16" fmla="*/ 0 60000 65536"/>
              <a:gd name="T17" fmla="*/ 0 60000 65536"/>
              <a:gd name="T18" fmla="*/ 0 w 1098"/>
              <a:gd name="T19" fmla="*/ 0 h 361"/>
              <a:gd name="T20" fmla="*/ 1098 w 1098"/>
              <a:gd name="T21" fmla="*/ 361 h 361"/>
            </a:gdLst>
            <a:ahLst/>
            <a:cxnLst>
              <a:cxn ang="T12">
                <a:pos x="T0" y="T1"/>
              </a:cxn>
              <a:cxn ang="T13">
                <a:pos x="T2" y="T3"/>
              </a:cxn>
              <a:cxn ang="T14">
                <a:pos x="T4" y="T5"/>
              </a:cxn>
              <a:cxn ang="T15">
                <a:pos x="T6" y="T7"/>
              </a:cxn>
              <a:cxn ang="T16">
                <a:pos x="T8" y="T9"/>
              </a:cxn>
              <a:cxn ang="T17">
                <a:pos x="T10" y="T11"/>
              </a:cxn>
            </a:cxnLst>
            <a:rect l="T18" t="T19" r="T20" b="T21"/>
            <a:pathLst>
              <a:path w="1098" h="361">
                <a:moveTo>
                  <a:pt x="867" y="297"/>
                </a:moveTo>
                <a:cubicBezTo>
                  <a:pt x="946" y="297"/>
                  <a:pt x="1024" y="292"/>
                  <a:pt x="1098" y="282"/>
                </a:cubicBezTo>
                <a:cubicBezTo>
                  <a:pt x="1098" y="361"/>
                  <a:pt x="1098" y="361"/>
                  <a:pt x="1098" y="361"/>
                </a:cubicBezTo>
                <a:cubicBezTo>
                  <a:pt x="0" y="361"/>
                  <a:pt x="0" y="361"/>
                  <a:pt x="0" y="361"/>
                </a:cubicBezTo>
                <a:cubicBezTo>
                  <a:pt x="0" y="0"/>
                  <a:pt x="0" y="0"/>
                  <a:pt x="0" y="0"/>
                </a:cubicBezTo>
                <a:cubicBezTo>
                  <a:pt x="133" y="174"/>
                  <a:pt x="471" y="297"/>
                  <a:pt x="867" y="297"/>
                </a:cubicBezTo>
                <a:close/>
              </a:path>
            </a:pathLst>
          </a:custGeom>
          <a:solidFill>
            <a:srgbClr val="F6D16F"/>
          </a:solidFill>
          <a:ln w="9525">
            <a:noFill/>
            <a:round/>
            <a:headEnd/>
            <a:tailEnd/>
          </a:ln>
        </p:spPr>
        <p:txBody>
          <a:bodyPr/>
          <a:lstStyle/>
          <a:p>
            <a:endParaRPr lang="en-US"/>
          </a:p>
        </p:txBody>
      </p:sp>
      <p:sp>
        <p:nvSpPr>
          <p:cNvPr id="26627" name="Freeform 3"/>
          <p:cNvSpPr>
            <a:spLocks noChangeAspect="1"/>
          </p:cNvSpPr>
          <p:nvPr/>
        </p:nvSpPr>
        <p:spPr bwMode="auto">
          <a:xfrm rot="10800000">
            <a:off x="0" y="4343400"/>
            <a:ext cx="9144000" cy="2590800"/>
          </a:xfrm>
          <a:custGeom>
            <a:avLst/>
            <a:gdLst>
              <a:gd name="T0" fmla="*/ 9144000 w 1066"/>
              <a:gd name="T1" fmla="*/ 472774 h 274"/>
              <a:gd name="T2" fmla="*/ 9144000 w 1066"/>
              <a:gd name="T3" fmla="*/ 0 h 274"/>
              <a:gd name="T4" fmla="*/ 0 w 1066"/>
              <a:gd name="T5" fmla="*/ 0 h 274"/>
              <a:gd name="T6" fmla="*/ 0 w 1066"/>
              <a:gd name="T7" fmla="*/ 2590800 h 274"/>
              <a:gd name="T8" fmla="*/ 7308336 w 1066"/>
              <a:gd name="T9" fmla="*/ 368763 h 274"/>
              <a:gd name="T10" fmla="*/ 9144000 w 1066"/>
              <a:gd name="T11" fmla="*/ 472774 h 274"/>
              <a:gd name="T12" fmla="*/ 0 60000 65536"/>
              <a:gd name="T13" fmla="*/ 0 60000 65536"/>
              <a:gd name="T14" fmla="*/ 0 60000 65536"/>
              <a:gd name="T15" fmla="*/ 0 60000 65536"/>
              <a:gd name="T16" fmla="*/ 0 60000 65536"/>
              <a:gd name="T17" fmla="*/ 0 60000 65536"/>
              <a:gd name="T18" fmla="*/ 0 w 1066"/>
              <a:gd name="T19" fmla="*/ 0 h 274"/>
              <a:gd name="T20" fmla="*/ 1066 w 1066"/>
              <a:gd name="T21" fmla="*/ 274 h 274"/>
            </a:gdLst>
            <a:ahLst/>
            <a:cxnLst>
              <a:cxn ang="T12">
                <a:pos x="T0" y="T1"/>
              </a:cxn>
              <a:cxn ang="T13">
                <a:pos x="T2" y="T3"/>
              </a:cxn>
              <a:cxn ang="T14">
                <a:pos x="T4" y="T5"/>
              </a:cxn>
              <a:cxn ang="T15">
                <a:pos x="T6" y="T7"/>
              </a:cxn>
              <a:cxn ang="T16">
                <a:pos x="T8" y="T9"/>
              </a:cxn>
              <a:cxn ang="T17">
                <a:pos x="T10" y="T11"/>
              </a:cxn>
            </a:cxnLst>
            <a:rect l="T18" t="T19" r="T20" b="T21"/>
            <a:pathLst>
              <a:path w="1066" h="274">
                <a:moveTo>
                  <a:pt x="1066" y="50"/>
                </a:moveTo>
                <a:cubicBezTo>
                  <a:pt x="1066" y="0"/>
                  <a:pt x="1066" y="0"/>
                  <a:pt x="1066" y="0"/>
                </a:cubicBezTo>
                <a:cubicBezTo>
                  <a:pt x="0" y="0"/>
                  <a:pt x="0" y="0"/>
                  <a:pt x="0" y="0"/>
                </a:cubicBezTo>
                <a:cubicBezTo>
                  <a:pt x="0" y="274"/>
                  <a:pt x="0" y="274"/>
                  <a:pt x="0" y="274"/>
                </a:cubicBezTo>
                <a:cubicBezTo>
                  <a:pt x="177" y="133"/>
                  <a:pt x="492" y="39"/>
                  <a:pt x="852" y="39"/>
                </a:cubicBezTo>
                <a:cubicBezTo>
                  <a:pt x="925" y="39"/>
                  <a:pt x="997" y="43"/>
                  <a:pt x="1066" y="50"/>
                </a:cubicBezTo>
                <a:close/>
              </a:path>
            </a:pathLst>
          </a:custGeom>
          <a:solidFill>
            <a:srgbClr val="70859F"/>
          </a:solidFill>
          <a:ln w="9525">
            <a:noFill/>
            <a:round/>
            <a:headEnd/>
            <a:tailEnd/>
          </a:ln>
        </p:spPr>
        <p:txBody>
          <a:bodyPr/>
          <a:lstStyle/>
          <a:p>
            <a:endParaRPr lang="en-US"/>
          </a:p>
        </p:txBody>
      </p:sp>
      <p:sp>
        <p:nvSpPr>
          <p:cNvPr id="26628" name="Rectangle 3"/>
          <p:cNvSpPr>
            <a:spLocks noChangeArrowheads="1"/>
          </p:cNvSpPr>
          <p:nvPr/>
        </p:nvSpPr>
        <p:spPr bwMode="auto">
          <a:xfrm>
            <a:off x="1371600" y="533400"/>
            <a:ext cx="6019800" cy="1477963"/>
          </a:xfrm>
          <a:prstGeom prst="rect">
            <a:avLst/>
          </a:prstGeom>
          <a:noFill/>
          <a:ln w="9525">
            <a:noFill/>
            <a:miter lim="800000"/>
            <a:headEnd/>
            <a:tailEnd/>
          </a:ln>
        </p:spPr>
        <p:txBody>
          <a:bodyPr anchor="ctr">
            <a:spAutoFit/>
          </a:bodyPr>
          <a:lstStyle/>
          <a:p>
            <a:pPr algn="ctr"/>
            <a:r>
              <a:rPr lang="en-US" sz="3000" dirty="0">
                <a:latin typeface="Balloon Bd BT" pitchFamily="66" charset="0"/>
                <a:ea typeface="Times New Roman" pitchFamily="18" charset="0"/>
                <a:cs typeface="Arial" pitchFamily="34" charset="0"/>
              </a:rPr>
              <a:t>Coalition Educational Leadership </a:t>
            </a:r>
            <a:br>
              <a:rPr lang="en-US" sz="3000" dirty="0">
                <a:latin typeface="Balloon Bd BT" pitchFamily="66" charset="0"/>
                <a:ea typeface="Times New Roman" pitchFamily="18" charset="0"/>
                <a:cs typeface="Arial" pitchFamily="34" charset="0"/>
              </a:rPr>
            </a:br>
            <a:r>
              <a:rPr lang="en-US" sz="3000" dirty="0">
                <a:latin typeface="Balloon Bd BT" pitchFamily="66" charset="0"/>
                <a:ea typeface="Times New Roman" pitchFamily="18" charset="0"/>
                <a:cs typeface="Arial" pitchFamily="34" charset="0"/>
              </a:rPr>
              <a:t>Teams Plan for Fall 2010-2011</a:t>
            </a:r>
          </a:p>
          <a:p>
            <a:pPr algn="ctr" eaLnBrk="0" hangingPunct="0"/>
            <a:r>
              <a:rPr lang="en-US" sz="3000" dirty="0">
                <a:latin typeface="Balloon Bd BT" pitchFamily="66" charset="0"/>
                <a:ea typeface="Times New Roman" pitchFamily="18" charset="0"/>
                <a:cs typeface="Arial" pitchFamily="34" charset="0"/>
              </a:rPr>
              <a:t>Are </a:t>
            </a:r>
            <a:r>
              <a:rPr lang="en-US" sz="3000" dirty="0" smtClean="0">
                <a:latin typeface="Balloon Bd BT" pitchFamily="66" charset="0"/>
                <a:ea typeface="Times New Roman" pitchFamily="18" charset="0"/>
                <a:cs typeface="Arial" pitchFamily="34" charset="0"/>
              </a:rPr>
              <a:t>You </a:t>
            </a:r>
            <a:r>
              <a:rPr lang="en-US" sz="3000" dirty="0">
                <a:latin typeface="Balloon Bd BT" pitchFamily="66" charset="0"/>
                <a:ea typeface="Times New Roman" pitchFamily="18" charset="0"/>
                <a:cs typeface="Arial" pitchFamily="34" charset="0"/>
              </a:rPr>
              <a:t>N</a:t>
            </a:r>
            <a:r>
              <a:rPr lang="en-US" sz="3000" dirty="0" smtClean="0">
                <a:latin typeface="Balloon Bd BT" pitchFamily="66" charset="0"/>
                <a:ea typeface="Times New Roman" pitchFamily="18" charset="0"/>
                <a:cs typeface="Arial" pitchFamily="34" charset="0"/>
              </a:rPr>
              <a:t>ow </a:t>
            </a:r>
            <a:r>
              <a:rPr lang="en-US" sz="3000" dirty="0">
                <a:latin typeface="Balloon Bd BT" pitchFamily="66" charset="0"/>
                <a:ea typeface="Times New Roman" pitchFamily="18" charset="0"/>
                <a:cs typeface="Arial" pitchFamily="34" charset="0"/>
              </a:rPr>
              <a:t>C</a:t>
            </a:r>
            <a:r>
              <a:rPr lang="en-US" sz="3000" dirty="0" smtClean="0">
                <a:latin typeface="Balloon Bd BT" pitchFamily="66" charset="0"/>
                <a:ea typeface="Times New Roman" pitchFamily="18" charset="0"/>
                <a:cs typeface="Arial" pitchFamily="34" charset="0"/>
              </a:rPr>
              <a:t>onsidering</a:t>
            </a:r>
            <a:r>
              <a:rPr lang="en-US" sz="3000" dirty="0">
                <a:latin typeface="Balloon Bd BT" pitchFamily="66" charset="0"/>
                <a:ea typeface="Times New Roman" pitchFamily="18" charset="0"/>
                <a:cs typeface="Arial" pitchFamily="34" charset="0"/>
              </a:rPr>
              <a:t>….</a:t>
            </a:r>
          </a:p>
        </p:txBody>
      </p:sp>
      <p:sp>
        <p:nvSpPr>
          <p:cNvPr id="6148" name="Rectangle 4"/>
          <p:cNvSpPr>
            <a:spLocks noChangeArrowheads="1"/>
          </p:cNvSpPr>
          <p:nvPr/>
        </p:nvSpPr>
        <p:spPr bwMode="auto">
          <a:xfrm>
            <a:off x="533400" y="2286000"/>
            <a:ext cx="6858000" cy="1477963"/>
          </a:xfrm>
          <a:prstGeom prst="rect">
            <a:avLst/>
          </a:prstGeom>
          <a:noFill/>
          <a:ln w="9525">
            <a:noFill/>
            <a:miter lim="800000"/>
            <a:headEnd/>
            <a:tailEnd/>
          </a:ln>
          <a:effectLst/>
        </p:spPr>
        <p:txBody>
          <a:bodyPr anchor="ctr">
            <a:spAutoFit/>
          </a:bodyPr>
          <a:lstStyle/>
          <a:p>
            <a:r>
              <a:rPr lang="en-US" b="1" dirty="0">
                <a:latin typeface="Calibri" pitchFamily="34" charset="0"/>
                <a:ea typeface="Times New Roman" pitchFamily="18" charset="0"/>
                <a:cs typeface="Arial" pitchFamily="34" charset="0"/>
              </a:rPr>
              <a:t>Expanding your new model?</a:t>
            </a:r>
            <a:endParaRPr lang="en-US" dirty="0">
              <a:latin typeface="Calibri" pitchFamily="34" charset="0"/>
              <a:ea typeface="Times New Roman" pitchFamily="18" charset="0"/>
              <a:cs typeface="Arial" pitchFamily="34" charset="0"/>
            </a:endParaRPr>
          </a:p>
          <a:p>
            <a:pPr eaLnBrk="0" hangingPunct="0"/>
            <a:r>
              <a:rPr lang="en-US" dirty="0">
                <a:latin typeface="Calibri" pitchFamily="34" charset="0"/>
                <a:ea typeface="Times New Roman" pitchFamily="18" charset="0"/>
                <a:cs typeface="Arial" pitchFamily="34" charset="0"/>
              </a:rPr>
              <a:t>         More participants?</a:t>
            </a:r>
            <a:endParaRPr lang="en-US" dirty="0">
              <a:latin typeface="Calibri" pitchFamily="34" charset="0"/>
              <a:cs typeface="Arial" pitchFamily="34" charset="0"/>
            </a:endParaRPr>
          </a:p>
          <a:p>
            <a:pPr eaLnBrk="0" hangingPunct="0"/>
            <a:r>
              <a:rPr lang="en-US" dirty="0">
                <a:latin typeface="Calibri" pitchFamily="34" charset="0"/>
                <a:cs typeface="Times New Roman" pitchFamily="18" charset="0"/>
              </a:rPr>
              <a:t>         More ages?</a:t>
            </a:r>
            <a:endParaRPr lang="en-US" dirty="0">
              <a:latin typeface="Calibri" pitchFamily="34" charset="0"/>
              <a:cs typeface="Arial" pitchFamily="34" charset="0"/>
            </a:endParaRPr>
          </a:p>
          <a:p>
            <a:pPr eaLnBrk="0" hangingPunct="0"/>
            <a:r>
              <a:rPr lang="en-US" dirty="0">
                <a:latin typeface="Calibri" pitchFamily="34" charset="0"/>
                <a:cs typeface="Times New Roman" pitchFamily="18" charset="0"/>
              </a:rPr>
              <a:t>         Additional dimensions (e.g. linking to congregational community?)</a:t>
            </a:r>
          </a:p>
          <a:p>
            <a:pPr eaLnBrk="0" hangingPunct="0"/>
            <a:r>
              <a:rPr lang="en-US" dirty="0">
                <a:latin typeface="Calibri" pitchFamily="34" charset="0"/>
                <a:cs typeface="Times New Roman" pitchFamily="18" charset="0"/>
              </a:rPr>
              <a:t>         Adding more expectations (e.g. time/participation?)</a:t>
            </a:r>
            <a:r>
              <a:rPr lang="en-US" dirty="0">
                <a:latin typeface="Calibri" pitchFamily="34" charset="0"/>
                <a:cs typeface="Arial" pitchFamily="34" charset="0"/>
              </a:rPr>
              <a:t> </a:t>
            </a:r>
          </a:p>
        </p:txBody>
      </p:sp>
      <p:sp>
        <p:nvSpPr>
          <p:cNvPr id="6149" name="Rectangle 5"/>
          <p:cNvSpPr>
            <a:spLocks noChangeArrowheads="1"/>
          </p:cNvSpPr>
          <p:nvPr/>
        </p:nvSpPr>
        <p:spPr bwMode="auto">
          <a:xfrm>
            <a:off x="1905000" y="3962400"/>
            <a:ext cx="4572000" cy="646113"/>
          </a:xfrm>
          <a:prstGeom prst="rect">
            <a:avLst/>
          </a:prstGeom>
          <a:noFill/>
          <a:ln w="9525">
            <a:noFill/>
            <a:miter lim="800000"/>
            <a:headEnd/>
            <a:tailEnd/>
          </a:ln>
          <a:effectLst/>
        </p:spPr>
        <p:txBody>
          <a:bodyPr anchor="ctr">
            <a:spAutoFit/>
          </a:bodyPr>
          <a:lstStyle/>
          <a:p>
            <a:r>
              <a:rPr lang="en-US" b="1">
                <a:latin typeface="Calibri" pitchFamily="34" charset="0"/>
                <a:ea typeface="Times New Roman" pitchFamily="18" charset="0"/>
                <a:cs typeface="Arial" pitchFamily="34" charset="0"/>
              </a:rPr>
              <a:t>Ending your old model?</a:t>
            </a:r>
            <a:endParaRPr lang="en-US">
              <a:latin typeface="Calibri" pitchFamily="34" charset="0"/>
              <a:ea typeface="Times New Roman" pitchFamily="18" charset="0"/>
              <a:cs typeface="Arial" pitchFamily="34" charset="0"/>
            </a:endParaRPr>
          </a:p>
          <a:p>
            <a:pPr eaLnBrk="0" hangingPunct="0"/>
            <a:r>
              <a:rPr lang="en-US">
                <a:latin typeface="Calibri" pitchFamily="34" charset="0"/>
                <a:ea typeface="Times New Roman" pitchFamily="18" charset="0"/>
                <a:cs typeface="Arial" pitchFamily="34" charset="0"/>
              </a:rPr>
              <a:t>         Phasing out the drop off model?</a:t>
            </a:r>
            <a:endParaRPr lang="en-US">
              <a:latin typeface="Calibri" pitchFamily="34" charset="0"/>
              <a:cs typeface="Arial" pitchFamily="34" charset="0"/>
            </a:endParaRPr>
          </a:p>
        </p:txBody>
      </p:sp>
      <p:sp>
        <p:nvSpPr>
          <p:cNvPr id="6150" name="Rectangle 6"/>
          <p:cNvSpPr>
            <a:spLocks noChangeArrowheads="1"/>
          </p:cNvSpPr>
          <p:nvPr/>
        </p:nvSpPr>
        <p:spPr bwMode="auto">
          <a:xfrm>
            <a:off x="3276600" y="4953000"/>
            <a:ext cx="4191000" cy="646113"/>
          </a:xfrm>
          <a:prstGeom prst="rect">
            <a:avLst/>
          </a:prstGeom>
          <a:noFill/>
          <a:ln w="9525">
            <a:noFill/>
            <a:miter lim="800000"/>
            <a:headEnd/>
            <a:tailEnd/>
          </a:ln>
          <a:effectLst/>
        </p:spPr>
        <p:txBody>
          <a:bodyPr anchor="ctr">
            <a:spAutoFit/>
          </a:bodyPr>
          <a:lstStyle/>
          <a:p>
            <a:r>
              <a:rPr lang="en-US" b="1">
                <a:latin typeface="Calibri" pitchFamily="34" charset="0"/>
                <a:ea typeface="Times New Roman" pitchFamily="18" charset="0"/>
                <a:cs typeface="Arial" pitchFamily="34" charset="0"/>
              </a:rPr>
              <a:t>Exploring a new kind of model?  </a:t>
            </a:r>
            <a:endParaRPr lang="en-US">
              <a:latin typeface="Calibri" pitchFamily="34" charset="0"/>
              <a:ea typeface="Times New Roman" pitchFamily="18" charset="0"/>
              <a:cs typeface="Arial" pitchFamily="34" charset="0"/>
            </a:endParaRPr>
          </a:p>
          <a:p>
            <a:pPr eaLnBrk="0" hangingPunct="0"/>
            <a:r>
              <a:rPr lang="en-US">
                <a:latin typeface="Calibri" pitchFamily="34" charset="0"/>
                <a:ea typeface="Times New Roman" pitchFamily="18" charset="0"/>
                <a:cs typeface="Arial" pitchFamily="34" charset="0"/>
              </a:rPr>
              <a:t>        Running a second or third model?</a:t>
            </a:r>
            <a:endParaRPr lang="en-US">
              <a:latin typeface="Calibri" pitchFamily="34" charset="0"/>
              <a:cs typeface="Arial" pitchFamily="34" charset="0"/>
            </a:endParaRPr>
          </a:p>
        </p:txBody>
      </p:sp>
      <p:pic>
        <p:nvPicPr>
          <p:cNvPr id="26632" name="Picture 15" descr="http://static.squidoo.com/resize/squidoo_images/-1/draft_lens1557857module52703242photo_1250731959success.jpg"/>
          <p:cNvPicPr>
            <a:picLocks noChangeAspect="1" noChangeArrowheads="1"/>
          </p:cNvPicPr>
          <p:nvPr/>
        </p:nvPicPr>
        <p:blipFill>
          <a:blip r:embed="rId3" cstate="print"/>
          <a:srcRect/>
          <a:stretch>
            <a:fillRect/>
          </a:stretch>
        </p:blipFill>
        <p:spPr bwMode="auto">
          <a:xfrm>
            <a:off x="7772400" y="5410200"/>
            <a:ext cx="1143000" cy="1192696"/>
          </a:xfrm>
          <a:prstGeom prst="rect">
            <a:avLst/>
          </a:prstGeom>
          <a:noFill/>
          <a:ln w="9525">
            <a:noFill/>
            <a:miter lim="800000"/>
            <a:headEnd/>
            <a:tailEnd/>
          </a:ln>
        </p:spPr>
      </p:pic>
      <p:pic>
        <p:nvPicPr>
          <p:cNvPr id="26633" name="Picture 3" descr="http://www.potential2success.com/silhouette%20of%20people%20talking.jpg"/>
          <p:cNvPicPr>
            <a:picLocks noChangeAspect="1" noChangeArrowheads="1"/>
          </p:cNvPicPr>
          <p:nvPr/>
        </p:nvPicPr>
        <p:blipFill>
          <a:blip r:embed="rId4" cstate="print"/>
          <a:srcRect/>
          <a:stretch>
            <a:fillRect/>
          </a:stretch>
        </p:blipFill>
        <p:spPr bwMode="auto">
          <a:xfrm>
            <a:off x="457200" y="4953000"/>
            <a:ext cx="1600200" cy="12588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60" name="Picture 12" descr="http://shelleehale.net/wp-content/uploads/2009/01/success2.jpg"/>
          <p:cNvPicPr>
            <a:picLocks noChangeAspect="1" noChangeArrowheads="1"/>
          </p:cNvPicPr>
          <p:nvPr/>
        </p:nvPicPr>
        <p:blipFill>
          <a:blip r:embed="rId3" cstate="print"/>
          <a:srcRect/>
          <a:stretch>
            <a:fillRect/>
          </a:stretch>
        </p:blipFill>
        <p:spPr bwMode="auto">
          <a:xfrm>
            <a:off x="4876800" y="1447800"/>
            <a:ext cx="4267200" cy="3386467"/>
          </a:xfrm>
          <a:prstGeom prst="rect">
            <a:avLst/>
          </a:prstGeom>
          <a:noFill/>
        </p:spPr>
      </p:pic>
      <p:sp>
        <p:nvSpPr>
          <p:cNvPr id="27650" name="Freeform 2"/>
          <p:cNvSpPr>
            <a:spLocks/>
          </p:cNvSpPr>
          <p:nvPr/>
        </p:nvSpPr>
        <p:spPr bwMode="auto">
          <a:xfrm rot="10800000">
            <a:off x="0" y="0"/>
            <a:ext cx="9144000" cy="2438400"/>
          </a:xfrm>
          <a:custGeom>
            <a:avLst/>
            <a:gdLst>
              <a:gd name="T0" fmla="*/ 7220261 w 1098"/>
              <a:gd name="T1" fmla="*/ 2006108 h 361"/>
              <a:gd name="T2" fmla="*/ 9144000 w 1098"/>
              <a:gd name="T3" fmla="*/ 1904789 h 361"/>
              <a:gd name="T4" fmla="*/ 9144000 w 1098"/>
              <a:gd name="T5" fmla="*/ 2438400 h 361"/>
              <a:gd name="T6" fmla="*/ 0 w 1098"/>
              <a:gd name="T7" fmla="*/ 2438400 h 361"/>
              <a:gd name="T8" fmla="*/ 0 w 1098"/>
              <a:gd name="T9" fmla="*/ 0 h 361"/>
              <a:gd name="T10" fmla="*/ 7220261 w 1098"/>
              <a:gd name="T11" fmla="*/ 2006108 h 361"/>
              <a:gd name="T12" fmla="*/ 0 60000 65536"/>
              <a:gd name="T13" fmla="*/ 0 60000 65536"/>
              <a:gd name="T14" fmla="*/ 0 60000 65536"/>
              <a:gd name="T15" fmla="*/ 0 60000 65536"/>
              <a:gd name="T16" fmla="*/ 0 60000 65536"/>
              <a:gd name="T17" fmla="*/ 0 60000 65536"/>
              <a:gd name="T18" fmla="*/ 0 w 1098"/>
              <a:gd name="T19" fmla="*/ 0 h 361"/>
              <a:gd name="T20" fmla="*/ 1098 w 1098"/>
              <a:gd name="T21" fmla="*/ 361 h 361"/>
            </a:gdLst>
            <a:ahLst/>
            <a:cxnLst>
              <a:cxn ang="T12">
                <a:pos x="T0" y="T1"/>
              </a:cxn>
              <a:cxn ang="T13">
                <a:pos x="T2" y="T3"/>
              </a:cxn>
              <a:cxn ang="T14">
                <a:pos x="T4" y="T5"/>
              </a:cxn>
              <a:cxn ang="T15">
                <a:pos x="T6" y="T7"/>
              </a:cxn>
              <a:cxn ang="T16">
                <a:pos x="T8" y="T9"/>
              </a:cxn>
              <a:cxn ang="T17">
                <a:pos x="T10" y="T11"/>
              </a:cxn>
            </a:cxnLst>
            <a:rect l="T18" t="T19" r="T20" b="T21"/>
            <a:pathLst>
              <a:path w="1098" h="361">
                <a:moveTo>
                  <a:pt x="867" y="297"/>
                </a:moveTo>
                <a:cubicBezTo>
                  <a:pt x="946" y="297"/>
                  <a:pt x="1024" y="292"/>
                  <a:pt x="1098" y="282"/>
                </a:cubicBezTo>
                <a:cubicBezTo>
                  <a:pt x="1098" y="361"/>
                  <a:pt x="1098" y="361"/>
                  <a:pt x="1098" y="361"/>
                </a:cubicBezTo>
                <a:cubicBezTo>
                  <a:pt x="0" y="361"/>
                  <a:pt x="0" y="361"/>
                  <a:pt x="0" y="361"/>
                </a:cubicBezTo>
                <a:cubicBezTo>
                  <a:pt x="0" y="0"/>
                  <a:pt x="0" y="0"/>
                  <a:pt x="0" y="0"/>
                </a:cubicBezTo>
                <a:cubicBezTo>
                  <a:pt x="133" y="174"/>
                  <a:pt x="471" y="297"/>
                  <a:pt x="867" y="297"/>
                </a:cubicBezTo>
                <a:close/>
              </a:path>
            </a:pathLst>
          </a:custGeom>
          <a:solidFill>
            <a:srgbClr val="F6D16F"/>
          </a:solidFill>
          <a:ln w="9525">
            <a:noFill/>
            <a:round/>
            <a:headEnd/>
            <a:tailEnd/>
          </a:ln>
        </p:spPr>
        <p:txBody>
          <a:bodyPr/>
          <a:lstStyle/>
          <a:p>
            <a:endParaRPr lang="en-US"/>
          </a:p>
        </p:txBody>
      </p:sp>
      <p:sp>
        <p:nvSpPr>
          <p:cNvPr id="27651" name="Freeform 3"/>
          <p:cNvSpPr>
            <a:spLocks noChangeAspect="1"/>
          </p:cNvSpPr>
          <p:nvPr/>
        </p:nvSpPr>
        <p:spPr bwMode="auto">
          <a:xfrm rot="10800000">
            <a:off x="0" y="4343400"/>
            <a:ext cx="9144000" cy="2590800"/>
          </a:xfrm>
          <a:custGeom>
            <a:avLst/>
            <a:gdLst>
              <a:gd name="T0" fmla="*/ 9144000 w 1066"/>
              <a:gd name="T1" fmla="*/ 472774 h 274"/>
              <a:gd name="T2" fmla="*/ 9144000 w 1066"/>
              <a:gd name="T3" fmla="*/ 0 h 274"/>
              <a:gd name="T4" fmla="*/ 0 w 1066"/>
              <a:gd name="T5" fmla="*/ 0 h 274"/>
              <a:gd name="T6" fmla="*/ 0 w 1066"/>
              <a:gd name="T7" fmla="*/ 2590800 h 274"/>
              <a:gd name="T8" fmla="*/ 7308336 w 1066"/>
              <a:gd name="T9" fmla="*/ 368763 h 274"/>
              <a:gd name="T10" fmla="*/ 9144000 w 1066"/>
              <a:gd name="T11" fmla="*/ 472774 h 274"/>
              <a:gd name="T12" fmla="*/ 0 60000 65536"/>
              <a:gd name="T13" fmla="*/ 0 60000 65536"/>
              <a:gd name="T14" fmla="*/ 0 60000 65536"/>
              <a:gd name="T15" fmla="*/ 0 60000 65536"/>
              <a:gd name="T16" fmla="*/ 0 60000 65536"/>
              <a:gd name="T17" fmla="*/ 0 60000 65536"/>
              <a:gd name="T18" fmla="*/ 0 w 1066"/>
              <a:gd name="T19" fmla="*/ 0 h 274"/>
              <a:gd name="T20" fmla="*/ 1066 w 1066"/>
              <a:gd name="T21" fmla="*/ 274 h 274"/>
            </a:gdLst>
            <a:ahLst/>
            <a:cxnLst>
              <a:cxn ang="T12">
                <a:pos x="T0" y="T1"/>
              </a:cxn>
              <a:cxn ang="T13">
                <a:pos x="T2" y="T3"/>
              </a:cxn>
              <a:cxn ang="T14">
                <a:pos x="T4" y="T5"/>
              </a:cxn>
              <a:cxn ang="T15">
                <a:pos x="T6" y="T7"/>
              </a:cxn>
              <a:cxn ang="T16">
                <a:pos x="T8" y="T9"/>
              </a:cxn>
              <a:cxn ang="T17">
                <a:pos x="T10" y="T11"/>
              </a:cxn>
            </a:cxnLst>
            <a:rect l="T18" t="T19" r="T20" b="T21"/>
            <a:pathLst>
              <a:path w="1066" h="274">
                <a:moveTo>
                  <a:pt x="1066" y="50"/>
                </a:moveTo>
                <a:cubicBezTo>
                  <a:pt x="1066" y="0"/>
                  <a:pt x="1066" y="0"/>
                  <a:pt x="1066" y="0"/>
                </a:cubicBezTo>
                <a:cubicBezTo>
                  <a:pt x="0" y="0"/>
                  <a:pt x="0" y="0"/>
                  <a:pt x="0" y="0"/>
                </a:cubicBezTo>
                <a:cubicBezTo>
                  <a:pt x="0" y="274"/>
                  <a:pt x="0" y="274"/>
                  <a:pt x="0" y="274"/>
                </a:cubicBezTo>
                <a:cubicBezTo>
                  <a:pt x="177" y="133"/>
                  <a:pt x="492" y="39"/>
                  <a:pt x="852" y="39"/>
                </a:cubicBezTo>
                <a:cubicBezTo>
                  <a:pt x="925" y="39"/>
                  <a:pt x="997" y="43"/>
                  <a:pt x="1066" y="50"/>
                </a:cubicBezTo>
                <a:close/>
              </a:path>
            </a:pathLst>
          </a:custGeom>
          <a:solidFill>
            <a:srgbClr val="70859F"/>
          </a:solidFill>
          <a:ln w="9525">
            <a:noFill/>
            <a:round/>
            <a:headEnd/>
            <a:tailEnd/>
          </a:ln>
        </p:spPr>
        <p:txBody>
          <a:bodyPr/>
          <a:lstStyle/>
          <a:p>
            <a:endParaRPr lang="en-US"/>
          </a:p>
        </p:txBody>
      </p:sp>
      <p:sp>
        <p:nvSpPr>
          <p:cNvPr id="27652" name="Rectangle 3"/>
          <p:cNvSpPr>
            <a:spLocks noChangeArrowheads="1"/>
          </p:cNvSpPr>
          <p:nvPr/>
        </p:nvSpPr>
        <p:spPr bwMode="auto">
          <a:xfrm>
            <a:off x="1143000" y="838200"/>
            <a:ext cx="6019800" cy="1016000"/>
          </a:xfrm>
          <a:prstGeom prst="rect">
            <a:avLst/>
          </a:prstGeom>
          <a:noFill/>
          <a:ln w="9525">
            <a:noFill/>
            <a:miter lim="800000"/>
            <a:headEnd/>
            <a:tailEnd/>
          </a:ln>
        </p:spPr>
        <p:txBody>
          <a:bodyPr>
            <a:spAutoFit/>
          </a:bodyPr>
          <a:lstStyle/>
          <a:p>
            <a:pPr algn="ctr"/>
            <a:r>
              <a:rPr lang="en-US">
                <a:latin typeface="Calibri" pitchFamily="34" charset="0"/>
              </a:rPr>
              <a:t> </a:t>
            </a:r>
            <a:r>
              <a:rPr lang="en-US" sz="3000">
                <a:latin typeface="Balloon Bd BT" pitchFamily="66" charset="0"/>
              </a:rPr>
              <a:t>Considerations for Expanding, </a:t>
            </a:r>
            <a:br>
              <a:rPr lang="en-US" sz="3000">
                <a:latin typeface="Balloon Bd BT" pitchFamily="66" charset="0"/>
              </a:rPr>
            </a:br>
            <a:r>
              <a:rPr lang="en-US" sz="3000">
                <a:latin typeface="Balloon Bd BT" pitchFamily="66" charset="0"/>
              </a:rPr>
              <a:t>Ending and Exploring</a:t>
            </a:r>
          </a:p>
        </p:txBody>
      </p:sp>
      <p:sp>
        <p:nvSpPr>
          <p:cNvPr id="4097" name="Rectangle 1"/>
          <p:cNvSpPr>
            <a:spLocks noChangeArrowheads="1"/>
          </p:cNvSpPr>
          <p:nvPr/>
        </p:nvSpPr>
        <p:spPr bwMode="auto">
          <a:xfrm>
            <a:off x="381000" y="2057400"/>
            <a:ext cx="5943600" cy="923330"/>
          </a:xfrm>
          <a:prstGeom prst="rect">
            <a:avLst/>
          </a:prstGeom>
          <a:noFill/>
          <a:ln w="9525">
            <a:noFill/>
            <a:miter lim="800000"/>
            <a:headEnd/>
            <a:tailEnd/>
          </a:ln>
          <a:effectLst/>
        </p:spPr>
        <p:txBody>
          <a:bodyPr wrap="square" anchor="ctr">
            <a:spAutoFit/>
          </a:bodyPr>
          <a:lstStyle/>
          <a:p>
            <a:r>
              <a:rPr lang="en-US" b="1" dirty="0">
                <a:latin typeface="Calibri" pitchFamily="34" charset="0"/>
                <a:ea typeface="Times New Roman" pitchFamily="18" charset="0"/>
                <a:cs typeface="Arial" pitchFamily="34" charset="0"/>
              </a:rPr>
              <a:t>Consider: Alignment to your vision</a:t>
            </a:r>
            <a:endParaRPr lang="en-US" dirty="0">
              <a:latin typeface="Calibri" pitchFamily="34" charset="0"/>
              <a:ea typeface="Times New Roman" pitchFamily="18" charset="0"/>
              <a:cs typeface="Arial" pitchFamily="34" charset="0"/>
            </a:endParaRPr>
          </a:p>
          <a:p>
            <a:pPr eaLnBrk="0" hangingPunct="0"/>
            <a:r>
              <a:rPr lang="en-US" dirty="0">
                <a:latin typeface="Calibri" pitchFamily="34" charset="0"/>
                <a:ea typeface="Times New Roman" pitchFamily="18" charset="0"/>
                <a:cs typeface="Arial" pitchFamily="34" charset="0"/>
              </a:rPr>
              <a:t> </a:t>
            </a:r>
            <a:r>
              <a:rPr lang="en-US" dirty="0" smtClean="0">
                <a:latin typeface="Calibri" pitchFamily="34" charset="0"/>
                <a:ea typeface="Times New Roman" pitchFamily="18" charset="0"/>
                <a:cs typeface="Arial" pitchFamily="34" charset="0"/>
              </a:rPr>
              <a:t>    In </a:t>
            </a:r>
            <a:r>
              <a:rPr lang="en-US" dirty="0">
                <a:latin typeface="Calibri" pitchFamily="34" charset="0"/>
                <a:ea typeface="Times New Roman" pitchFamily="18" charset="0"/>
                <a:cs typeface="Arial" pitchFamily="34" charset="0"/>
              </a:rPr>
              <a:t>what way is the model getting you closer to your vision?</a:t>
            </a:r>
            <a:endParaRPr lang="en-US" dirty="0">
              <a:latin typeface="Calibri" pitchFamily="34" charset="0"/>
              <a:cs typeface="Arial" pitchFamily="34" charset="0"/>
            </a:endParaRPr>
          </a:p>
          <a:p>
            <a:pPr eaLnBrk="0" hangingPunct="0"/>
            <a:r>
              <a:rPr lang="en-US" dirty="0" smtClean="0">
                <a:latin typeface="Calibri" pitchFamily="34" charset="0"/>
                <a:cs typeface="Times New Roman" pitchFamily="18" charset="0"/>
              </a:rPr>
              <a:t>     What </a:t>
            </a:r>
            <a:r>
              <a:rPr lang="en-US" dirty="0">
                <a:latin typeface="Calibri" pitchFamily="34" charset="0"/>
                <a:cs typeface="Times New Roman" pitchFamily="18" charset="0"/>
              </a:rPr>
              <a:t>else is needed?</a:t>
            </a:r>
            <a:endParaRPr lang="en-US" dirty="0">
              <a:latin typeface="Calibri" pitchFamily="34" charset="0"/>
              <a:cs typeface="Arial" pitchFamily="34" charset="0"/>
            </a:endParaRPr>
          </a:p>
        </p:txBody>
      </p:sp>
      <p:sp>
        <p:nvSpPr>
          <p:cNvPr id="7" name="TextBox 6"/>
          <p:cNvSpPr txBox="1"/>
          <p:nvPr/>
        </p:nvSpPr>
        <p:spPr>
          <a:xfrm>
            <a:off x="228600" y="3505200"/>
            <a:ext cx="5791200" cy="646113"/>
          </a:xfrm>
          <a:prstGeom prst="rect">
            <a:avLst/>
          </a:prstGeom>
          <a:noFill/>
        </p:spPr>
        <p:txBody>
          <a:bodyPr>
            <a:spAutoFit/>
          </a:bodyPr>
          <a:lstStyle/>
          <a:p>
            <a:pPr eaLnBrk="0" hangingPunct="0"/>
            <a:r>
              <a:rPr lang="en-US" b="1" dirty="0">
                <a:latin typeface="Calibri" pitchFamily="34" charset="0"/>
                <a:ea typeface="Times New Roman" pitchFamily="18" charset="0"/>
                <a:cs typeface="Arial" pitchFamily="34" charset="0"/>
              </a:rPr>
              <a:t>Consider: Build on successes</a:t>
            </a:r>
            <a:endParaRPr lang="en-US" dirty="0">
              <a:latin typeface="Calibri" pitchFamily="34" charset="0"/>
              <a:ea typeface="Times New Roman" pitchFamily="18" charset="0"/>
              <a:cs typeface="Arial" pitchFamily="34" charset="0"/>
            </a:endParaRPr>
          </a:p>
          <a:p>
            <a:pPr eaLnBrk="0" hangingPunct="0"/>
            <a:r>
              <a:rPr lang="en-US" dirty="0" smtClean="0">
                <a:latin typeface="Calibri" pitchFamily="34" charset="0"/>
                <a:ea typeface="Times New Roman" pitchFamily="18" charset="0"/>
                <a:cs typeface="Arial" pitchFamily="34" charset="0"/>
              </a:rPr>
              <a:t>     What </a:t>
            </a:r>
            <a:r>
              <a:rPr lang="en-US" dirty="0">
                <a:latin typeface="Calibri" pitchFamily="34" charset="0"/>
                <a:ea typeface="Times New Roman" pitchFamily="18" charset="0"/>
                <a:cs typeface="Arial" pitchFamily="34" charset="0"/>
              </a:rPr>
              <a:t>aspects of your new model are most successful?</a:t>
            </a:r>
            <a:endParaRPr lang="en-US" dirty="0">
              <a:latin typeface="Calibri" pitchFamily="34" charset="0"/>
            </a:endParaRPr>
          </a:p>
        </p:txBody>
      </p:sp>
      <p:sp>
        <p:nvSpPr>
          <p:cNvPr id="8" name="TextBox 7"/>
          <p:cNvSpPr txBox="1"/>
          <p:nvPr/>
        </p:nvSpPr>
        <p:spPr>
          <a:xfrm>
            <a:off x="304800" y="4648200"/>
            <a:ext cx="8001000" cy="646331"/>
          </a:xfrm>
          <a:prstGeom prst="rect">
            <a:avLst/>
          </a:prstGeom>
          <a:noFill/>
        </p:spPr>
        <p:txBody>
          <a:bodyPr wrap="square">
            <a:spAutoFit/>
          </a:bodyPr>
          <a:lstStyle/>
          <a:p>
            <a:pPr eaLnBrk="0" hangingPunct="0"/>
            <a:r>
              <a:rPr lang="en-US" b="1" dirty="0">
                <a:latin typeface="Calibri" pitchFamily="34" charset="0"/>
                <a:ea typeface="Times New Roman" pitchFamily="18" charset="0"/>
                <a:cs typeface="Arial" pitchFamily="34" charset="0"/>
              </a:rPr>
              <a:t>Consider: Build on what you’ve learned</a:t>
            </a:r>
            <a:endParaRPr lang="en-US" dirty="0">
              <a:latin typeface="Calibri" pitchFamily="34" charset="0"/>
              <a:ea typeface="Times New Roman" pitchFamily="18" charset="0"/>
              <a:cs typeface="Arial" pitchFamily="34" charset="0"/>
            </a:endParaRPr>
          </a:p>
          <a:p>
            <a:pPr eaLnBrk="0" hangingPunct="0"/>
            <a:r>
              <a:rPr lang="en-US" dirty="0">
                <a:latin typeface="Calibri" pitchFamily="34" charset="0"/>
                <a:ea typeface="Times New Roman" pitchFamily="18" charset="0"/>
                <a:cs typeface="Arial" pitchFamily="34" charset="0"/>
              </a:rPr>
              <a:t>        </a:t>
            </a:r>
            <a:r>
              <a:rPr lang="en-US" dirty="0" smtClean="0">
                <a:latin typeface="Calibri" pitchFamily="34" charset="0"/>
                <a:ea typeface="Times New Roman" pitchFamily="18" charset="0"/>
                <a:cs typeface="Arial" pitchFamily="34" charset="0"/>
              </a:rPr>
              <a:t>What have you learned from launching your new model?</a:t>
            </a:r>
            <a:endParaRPr lang="en-US" dirty="0">
              <a:latin typeface="Calibri" pitchFamily="34" charset="0"/>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ttp://blogs.msdn.com/blogfiles/willy-peter_schaub/WindowsLiveWriter/VSTSRangerspositioningtherangersandproje_C852/CLIPART_OF_16334_SM_2.jpg"/>
          <p:cNvPicPr>
            <a:picLocks noChangeAspect="1" noChangeArrowheads="1"/>
          </p:cNvPicPr>
          <p:nvPr/>
        </p:nvPicPr>
        <p:blipFill>
          <a:blip r:embed="rId3" cstate="print"/>
          <a:srcRect/>
          <a:stretch>
            <a:fillRect/>
          </a:stretch>
        </p:blipFill>
        <p:spPr bwMode="auto">
          <a:xfrm>
            <a:off x="4648200" y="3886200"/>
            <a:ext cx="2301875" cy="2301875"/>
          </a:xfrm>
          <a:prstGeom prst="rect">
            <a:avLst/>
          </a:prstGeom>
          <a:noFill/>
        </p:spPr>
      </p:pic>
      <p:sp>
        <p:nvSpPr>
          <p:cNvPr id="28674" name="Freeform 2"/>
          <p:cNvSpPr>
            <a:spLocks/>
          </p:cNvSpPr>
          <p:nvPr/>
        </p:nvSpPr>
        <p:spPr bwMode="auto">
          <a:xfrm rot="10800000">
            <a:off x="0" y="0"/>
            <a:ext cx="9144000" cy="2438400"/>
          </a:xfrm>
          <a:custGeom>
            <a:avLst/>
            <a:gdLst>
              <a:gd name="T0" fmla="*/ 7220261 w 1098"/>
              <a:gd name="T1" fmla="*/ 2006108 h 361"/>
              <a:gd name="T2" fmla="*/ 9144000 w 1098"/>
              <a:gd name="T3" fmla="*/ 1904789 h 361"/>
              <a:gd name="T4" fmla="*/ 9144000 w 1098"/>
              <a:gd name="T5" fmla="*/ 2438400 h 361"/>
              <a:gd name="T6" fmla="*/ 0 w 1098"/>
              <a:gd name="T7" fmla="*/ 2438400 h 361"/>
              <a:gd name="T8" fmla="*/ 0 w 1098"/>
              <a:gd name="T9" fmla="*/ 0 h 361"/>
              <a:gd name="T10" fmla="*/ 7220261 w 1098"/>
              <a:gd name="T11" fmla="*/ 2006108 h 361"/>
              <a:gd name="T12" fmla="*/ 0 60000 65536"/>
              <a:gd name="T13" fmla="*/ 0 60000 65536"/>
              <a:gd name="T14" fmla="*/ 0 60000 65536"/>
              <a:gd name="T15" fmla="*/ 0 60000 65536"/>
              <a:gd name="T16" fmla="*/ 0 60000 65536"/>
              <a:gd name="T17" fmla="*/ 0 60000 65536"/>
              <a:gd name="T18" fmla="*/ 0 w 1098"/>
              <a:gd name="T19" fmla="*/ 0 h 361"/>
              <a:gd name="T20" fmla="*/ 1098 w 1098"/>
              <a:gd name="T21" fmla="*/ 361 h 361"/>
            </a:gdLst>
            <a:ahLst/>
            <a:cxnLst>
              <a:cxn ang="T12">
                <a:pos x="T0" y="T1"/>
              </a:cxn>
              <a:cxn ang="T13">
                <a:pos x="T2" y="T3"/>
              </a:cxn>
              <a:cxn ang="T14">
                <a:pos x="T4" y="T5"/>
              </a:cxn>
              <a:cxn ang="T15">
                <a:pos x="T6" y="T7"/>
              </a:cxn>
              <a:cxn ang="T16">
                <a:pos x="T8" y="T9"/>
              </a:cxn>
              <a:cxn ang="T17">
                <a:pos x="T10" y="T11"/>
              </a:cxn>
            </a:cxnLst>
            <a:rect l="T18" t="T19" r="T20" b="T21"/>
            <a:pathLst>
              <a:path w="1098" h="361">
                <a:moveTo>
                  <a:pt x="867" y="297"/>
                </a:moveTo>
                <a:cubicBezTo>
                  <a:pt x="946" y="297"/>
                  <a:pt x="1024" y="292"/>
                  <a:pt x="1098" y="282"/>
                </a:cubicBezTo>
                <a:cubicBezTo>
                  <a:pt x="1098" y="361"/>
                  <a:pt x="1098" y="361"/>
                  <a:pt x="1098" y="361"/>
                </a:cubicBezTo>
                <a:cubicBezTo>
                  <a:pt x="0" y="361"/>
                  <a:pt x="0" y="361"/>
                  <a:pt x="0" y="361"/>
                </a:cubicBezTo>
                <a:cubicBezTo>
                  <a:pt x="0" y="0"/>
                  <a:pt x="0" y="0"/>
                  <a:pt x="0" y="0"/>
                </a:cubicBezTo>
                <a:cubicBezTo>
                  <a:pt x="133" y="174"/>
                  <a:pt x="471" y="297"/>
                  <a:pt x="867" y="297"/>
                </a:cubicBezTo>
                <a:close/>
              </a:path>
            </a:pathLst>
          </a:custGeom>
          <a:solidFill>
            <a:srgbClr val="F6D16F"/>
          </a:solidFill>
          <a:ln w="9525">
            <a:noFill/>
            <a:round/>
            <a:headEnd/>
            <a:tailEnd/>
          </a:ln>
        </p:spPr>
        <p:txBody>
          <a:bodyPr/>
          <a:lstStyle/>
          <a:p>
            <a:endParaRPr lang="en-US"/>
          </a:p>
        </p:txBody>
      </p:sp>
      <p:sp>
        <p:nvSpPr>
          <p:cNvPr id="28675" name="Freeform 3"/>
          <p:cNvSpPr>
            <a:spLocks noChangeAspect="1"/>
          </p:cNvSpPr>
          <p:nvPr/>
        </p:nvSpPr>
        <p:spPr bwMode="auto">
          <a:xfrm rot="10800000">
            <a:off x="0" y="4343400"/>
            <a:ext cx="9144000" cy="2590800"/>
          </a:xfrm>
          <a:custGeom>
            <a:avLst/>
            <a:gdLst>
              <a:gd name="T0" fmla="*/ 9144000 w 1066"/>
              <a:gd name="T1" fmla="*/ 472774 h 274"/>
              <a:gd name="T2" fmla="*/ 9144000 w 1066"/>
              <a:gd name="T3" fmla="*/ 0 h 274"/>
              <a:gd name="T4" fmla="*/ 0 w 1066"/>
              <a:gd name="T5" fmla="*/ 0 h 274"/>
              <a:gd name="T6" fmla="*/ 0 w 1066"/>
              <a:gd name="T7" fmla="*/ 2590800 h 274"/>
              <a:gd name="T8" fmla="*/ 7308336 w 1066"/>
              <a:gd name="T9" fmla="*/ 368763 h 274"/>
              <a:gd name="T10" fmla="*/ 9144000 w 1066"/>
              <a:gd name="T11" fmla="*/ 472774 h 274"/>
              <a:gd name="T12" fmla="*/ 0 60000 65536"/>
              <a:gd name="T13" fmla="*/ 0 60000 65536"/>
              <a:gd name="T14" fmla="*/ 0 60000 65536"/>
              <a:gd name="T15" fmla="*/ 0 60000 65536"/>
              <a:gd name="T16" fmla="*/ 0 60000 65536"/>
              <a:gd name="T17" fmla="*/ 0 60000 65536"/>
              <a:gd name="T18" fmla="*/ 0 w 1066"/>
              <a:gd name="T19" fmla="*/ 0 h 274"/>
              <a:gd name="T20" fmla="*/ 1066 w 1066"/>
              <a:gd name="T21" fmla="*/ 274 h 274"/>
            </a:gdLst>
            <a:ahLst/>
            <a:cxnLst>
              <a:cxn ang="T12">
                <a:pos x="T0" y="T1"/>
              </a:cxn>
              <a:cxn ang="T13">
                <a:pos x="T2" y="T3"/>
              </a:cxn>
              <a:cxn ang="T14">
                <a:pos x="T4" y="T5"/>
              </a:cxn>
              <a:cxn ang="T15">
                <a:pos x="T6" y="T7"/>
              </a:cxn>
              <a:cxn ang="T16">
                <a:pos x="T8" y="T9"/>
              </a:cxn>
              <a:cxn ang="T17">
                <a:pos x="T10" y="T11"/>
              </a:cxn>
            </a:cxnLst>
            <a:rect l="T18" t="T19" r="T20" b="T21"/>
            <a:pathLst>
              <a:path w="1066" h="274">
                <a:moveTo>
                  <a:pt x="1066" y="50"/>
                </a:moveTo>
                <a:cubicBezTo>
                  <a:pt x="1066" y="0"/>
                  <a:pt x="1066" y="0"/>
                  <a:pt x="1066" y="0"/>
                </a:cubicBezTo>
                <a:cubicBezTo>
                  <a:pt x="0" y="0"/>
                  <a:pt x="0" y="0"/>
                  <a:pt x="0" y="0"/>
                </a:cubicBezTo>
                <a:cubicBezTo>
                  <a:pt x="0" y="274"/>
                  <a:pt x="0" y="274"/>
                  <a:pt x="0" y="274"/>
                </a:cubicBezTo>
                <a:cubicBezTo>
                  <a:pt x="177" y="133"/>
                  <a:pt x="492" y="39"/>
                  <a:pt x="852" y="39"/>
                </a:cubicBezTo>
                <a:cubicBezTo>
                  <a:pt x="925" y="39"/>
                  <a:pt x="997" y="43"/>
                  <a:pt x="1066" y="50"/>
                </a:cubicBezTo>
                <a:close/>
              </a:path>
            </a:pathLst>
          </a:custGeom>
          <a:solidFill>
            <a:srgbClr val="70859F"/>
          </a:solidFill>
          <a:ln w="9525">
            <a:noFill/>
            <a:round/>
            <a:headEnd/>
            <a:tailEnd/>
          </a:ln>
        </p:spPr>
        <p:txBody>
          <a:bodyPr/>
          <a:lstStyle/>
          <a:p>
            <a:endParaRPr lang="en-US"/>
          </a:p>
        </p:txBody>
      </p:sp>
      <p:sp>
        <p:nvSpPr>
          <p:cNvPr id="28676" name="Rectangle 3"/>
          <p:cNvSpPr>
            <a:spLocks noChangeArrowheads="1"/>
          </p:cNvSpPr>
          <p:nvPr/>
        </p:nvSpPr>
        <p:spPr bwMode="auto">
          <a:xfrm>
            <a:off x="685800" y="685800"/>
            <a:ext cx="6934200" cy="1016000"/>
          </a:xfrm>
          <a:prstGeom prst="rect">
            <a:avLst/>
          </a:prstGeom>
          <a:noFill/>
          <a:ln w="9525">
            <a:noFill/>
            <a:miter lim="800000"/>
            <a:headEnd/>
            <a:tailEnd/>
          </a:ln>
        </p:spPr>
        <p:txBody>
          <a:bodyPr>
            <a:spAutoFit/>
          </a:bodyPr>
          <a:lstStyle/>
          <a:p>
            <a:pPr algn="ctr"/>
            <a:r>
              <a:rPr lang="en-US" sz="3000" b="1" dirty="0">
                <a:latin typeface="Balloon Bd BT" pitchFamily="66" charset="0"/>
              </a:rPr>
              <a:t>What Do You Want To Learn from </a:t>
            </a:r>
            <a:br>
              <a:rPr lang="en-US" sz="3000" b="1" dirty="0">
                <a:latin typeface="Balloon Bd BT" pitchFamily="66" charset="0"/>
              </a:rPr>
            </a:br>
            <a:r>
              <a:rPr lang="en-US" sz="3000" b="1" dirty="0">
                <a:latin typeface="Balloon Bd BT" pitchFamily="66" charset="0"/>
              </a:rPr>
              <a:t>Your Colleagues and Consultant?</a:t>
            </a:r>
          </a:p>
        </p:txBody>
      </p:sp>
      <p:sp>
        <p:nvSpPr>
          <p:cNvPr id="2049" name="Rectangle 1"/>
          <p:cNvSpPr>
            <a:spLocks noChangeArrowheads="1"/>
          </p:cNvSpPr>
          <p:nvPr/>
        </p:nvSpPr>
        <p:spPr bwMode="auto">
          <a:xfrm>
            <a:off x="1066800" y="2971800"/>
            <a:ext cx="6400800" cy="1446550"/>
          </a:xfrm>
          <a:prstGeom prst="rect">
            <a:avLst/>
          </a:prstGeom>
          <a:noFill/>
          <a:ln w="9525">
            <a:noFill/>
            <a:miter lim="800000"/>
            <a:headEnd/>
            <a:tailEnd/>
          </a:ln>
          <a:effectLst/>
        </p:spPr>
        <p:txBody>
          <a:bodyPr wrap="square" anchor="ctr">
            <a:spAutoFit/>
          </a:bodyPr>
          <a:lstStyle/>
          <a:p>
            <a:pPr marL="400050" indent="-400050">
              <a:buClr>
                <a:srgbClr val="70859F"/>
              </a:buClr>
              <a:buSzPct val="105000"/>
              <a:buFont typeface="Wingdings 2" pitchFamily="18" charset="2"/>
              <a:buChar char=""/>
            </a:pPr>
            <a:r>
              <a:rPr lang="en-US" sz="2200" b="1" i="1" dirty="0">
                <a:latin typeface="Calibri" pitchFamily="34" charset="0"/>
                <a:ea typeface="Times New Roman" pitchFamily="18" charset="0"/>
                <a:cs typeface="Arial" pitchFamily="34" charset="0"/>
              </a:rPr>
              <a:t>How are you financing innovation?</a:t>
            </a:r>
            <a:endParaRPr lang="en-US" sz="2200" b="1" dirty="0">
              <a:latin typeface="Calibri" pitchFamily="34" charset="0"/>
              <a:ea typeface="Times New Roman" pitchFamily="18" charset="0"/>
              <a:cs typeface="Arial" pitchFamily="34" charset="0"/>
            </a:endParaRPr>
          </a:p>
          <a:p>
            <a:pPr marL="400050" indent="-400050" eaLnBrk="0" hangingPunct="0">
              <a:buClr>
                <a:srgbClr val="70859F"/>
              </a:buClr>
              <a:buSzPct val="105000"/>
              <a:buFont typeface="Wingdings 2" pitchFamily="18" charset="2"/>
              <a:buChar char=""/>
            </a:pPr>
            <a:r>
              <a:rPr lang="en-US" sz="2200" b="1" i="1" dirty="0">
                <a:latin typeface="Calibri" pitchFamily="34" charset="0"/>
                <a:ea typeface="Times New Roman" pitchFamily="18" charset="0"/>
                <a:cs typeface="Arial" pitchFamily="34" charset="0"/>
              </a:rPr>
              <a:t>How are you engaging new families?</a:t>
            </a:r>
            <a:endParaRPr lang="en-US" sz="2200" b="1" dirty="0">
              <a:latin typeface="Calibri" pitchFamily="34" charset="0"/>
              <a:cs typeface="Arial" pitchFamily="34" charset="0"/>
            </a:endParaRPr>
          </a:p>
          <a:p>
            <a:pPr marL="400050" indent="-400050" eaLnBrk="0" hangingPunct="0">
              <a:buClr>
                <a:srgbClr val="70859F"/>
              </a:buClr>
              <a:buSzPct val="105000"/>
              <a:buFont typeface="Wingdings 2" pitchFamily="18" charset="2"/>
              <a:buChar char=""/>
            </a:pPr>
            <a:r>
              <a:rPr lang="en-US" sz="2200" b="1" i="1" dirty="0">
                <a:latin typeface="Calibri" pitchFamily="34" charset="0"/>
                <a:cs typeface="Times New Roman" pitchFamily="18" charset="0"/>
              </a:rPr>
              <a:t>How are you sustaining/building </a:t>
            </a:r>
            <a:r>
              <a:rPr lang="en-US" sz="2200" b="1" i="1" dirty="0" smtClean="0">
                <a:latin typeface="Calibri" pitchFamily="34" charset="0"/>
                <a:cs typeface="Times New Roman" pitchFamily="18" charset="0"/>
              </a:rPr>
              <a:t>new </a:t>
            </a:r>
            <a:r>
              <a:rPr lang="en-US" sz="2200" b="1" i="1" dirty="0">
                <a:latin typeface="Calibri" pitchFamily="34" charset="0"/>
                <a:cs typeface="Times New Roman" pitchFamily="18" charset="0"/>
              </a:rPr>
              <a:t>leadership?</a:t>
            </a:r>
            <a:endParaRPr lang="en-US" sz="2200" b="1" dirty="0">
              <a:latin typeface="Calibri" pitchFamily="34" charset="0"/>
              <a:cs typeface="Arial" pitchFamily="34" charset="0"/>
            </a:endParaRPr>
          </a:p>
          <a:p>
            <a:pPr marL="400050" indent="-400050" eaLnBrk="0" hangingPunct="0">
              <a:buClr>
                <a:srgbClr val="70859F"/>
              </a:buClr>
              <a:buSzPct val="105000"/>
              <a:buFont typeface="Wingdings 2" pitchFamily="18" charset="2"/>
              <a:buChar char=""/>
            </a:pPr>
            <a:r>
              <a:rPr lang="en-US" sz="2200" b="1" i="1" dirty="0">
                <a:latin typeface="Calibri" pitchFamily="34" charset="0"/>
                <a:cs typeface="Times New Roman" pitchFamily="18" charset="0"/>
              </a:rPr>
              <a:t>What else?</a:t>
            </a:r>
            <a:endParaRPr lang="en-US" sz="2200" b="1" dirty="0">
              <a:latin typeface="Calibri" pitchFamily="34" charset="0"/>
              <a:cs typeface="Arial" pitchFamily="34" charset="0"/>
            </a:endParaRPr>
          </a:p>
        </p:txBody>
      </p:sp>
      <p:sp>
        <p:nvSpPr>
          <p:cNvPr id="2050" name="Rectangle 2"/>
          <p:cNvSpPr>
            <a:spLocks noChangeArrowheads="1"/>
          </p:cNvSpPr>
          <p:nvPr/>
        </p:nvSpPr>
        <p:spPr bwMode="auto">
          <a:xfrm>
            <a:off x="1143000" y="4800600"/>
            <a:ext cx="3581400" cy="646113"/>
          </a:xfrm>
          <a:prstGeom prst="rect">
            <a:avLst/>
          </a:prstGeom>
          <a:noFill/>
          <a:ln w="9525">
            <a:noFill/>
            <a:miter lim="800000"/>
            <a:headEnd/>
            <a:tailEnd/>
          </a:ln>
          <a:effectLst/>
        </p:spPr>
        <p:txBody>
          <a:bodyPr wrap="square" anchor="ctr">
            <a:spAutoFit/>
          </a:bodyPr>
          <a:lstStyle/>
          <a:p>
            <a:r>
              <a:rPr lang="en-US" b="1" i="1" dirty="0">
                <a:latin typeface="Calibri" pitchFamily="34" charset="0"/>
                <a:ea typeface="Times New Roman" pitchFamily="18" charset="0"/>
                <a:cs typeface="Arial" pitchFamily="34" charset="0"/>
              </a:rPr>
              <a:t>Email your </a:t>
            </a:r>
            <a:r>
              <a:rPr lang="en-US" b="1" i="1" dirty="0" smtClean="0">
                <a:latin typeface="Calibri" pitchFamily="34" charset="0"/>
                <a:ea typeface="Times New Roman" pitchFamily="18" charset="0"/>
                <a:cs typeface="Arial" pitchFamily="34" charset="0"/>
              </a:rPr>
              <a:t>questions: </a:t>
            </a:r>
            <a:r>
              <a:rPr lang="en-US" b="1" i="1" dirty="0">
                <a:latin typeface="Calibri" pitchFamily="34" charset="0"/>
                <a:ea typeface="Times New Roman" pitchFamily="18" charset="0"/>
                <a:cs typeface="Arial" pitchFamily="34" charset="0"/>
                <a:hlinkClick r:id="rId4"/>
              </a:rPr>
              <a:t>weissmanc@bjeny.org</a:t>
            </a:r>
            <a:r>
              <a:rPr lang="en-US" b="1" i="1" dirty="0">
                <a:latin typeface="Calibri" pitchFamily="34" charset="0"/>
                <a:ea typeface="Times New Roman" pitchFamily="18" charset="0"/>
                <a:cs typeface="Arial" pitchFamily="34" charset="0"/>
              </a:rPr>
              <a:t>. </a:t>
            </a:r>
            <a:endParaRPr lang="en-US" b="1" dirty="0">
              <a:latin typeface="Calibri" pitchFamily="34" charset="0"/>
              <a:ea typeface="Times New Roman" pitchFamily="18" charset="0"/>
              <a:cs typeface="Arial" pitchFamily="34" charset="0"/>
            </a:endParaRPr>
          </a:p>
        </p:txBody>
      </p:sp>
      <p:sp>
        <p:nvSpPr>
          <p:cNvPr id="8" name="8-Point Star 7"/>
          <p:cNvSpPr/>
          <p:nvPr/>
        </p:nvSpPr>
        <p:spPr>
          <a:xfrm rot="20287293">
            <a:off x="105706" y="1812530"/>
            <a:ext cx="2590800" cy="1160336"/>
          </a:xfrm>
          <a:prstGeom prst="star8">
            <a:avLst/>
          </a:prstGeom>
          <a:noFill/>
          <a:ln>
            <a:gradFill>
              <a:gsLst>
                <a:gs pos="0">
                  <a:schemeClr val="tx2"/>
                </a:gs>
                <a:gs pos="13000">
                  <a:srgbClr val="FFA800"/>
                </a:gs>
                <a:gs pos="28000">
                  <a:srgbClr val="825600"/>
                </a:gs>
                <a:gs pos="42999">
                  <a:srgbClr val="FFA800"/>
                </a:gs>
                <a:gs pos="58000">
                  <a:srgbClr val="825600"/>
                </a:gs>
                <a:gs pos="72000">
                  <a:srgbClr val="FFA800"/>
                </a:gs>
                <a:gs pos="87000">
                  <a:srgbClr val="825600"/>
                </a:gs>
                <a:gs pos="100000">
                  <a:srgbClr val="FFA800"/>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solidFill>
                <a:srgbClr val="FFFFFF"/>
              </a:solidFill>
            </a:endParaRPr>
          </a:p>
        </p:txBody>
      </p:sp>
      <p:sp>
        <p:nvSpPr>
          <p:cNvPr id="28682" name="Rectangle 8"/>
          <p:cNvSpPr>
            <a:spLocks noChangeArrowheads="1"/>
          </p:cNvSpPr>
          <p:nvPr/>
        </p:nvSpPr>
        <p:spPr bwMode="auto">
          <a:xfrm rot="20154162">
            <a:off x="592047" y="2067646"/>
            <a:ext cx="1681163" cy="646113"/>
          </a:xfrm>
          <a:prstGeom prst="rect">
            <a:avLst/>
          </a:prstGeom>
          <a:noFill/>
          <a:ln w="9525">
            <a:noFill/>
            <a:miter lim="800000"/>
            <a:headEnd/>
            <a:tailEnd/>
          </a:ln>
        </p:spPr>
        <p:txBody>
          <a:bodyPr wrap="none">
            <a:spAutoFit/>
          </a:bodyPr>
          <a:lstStyle/>
          <a:p>
            <a:pPr eaLnBrk="0" hangingPunct="0"/>
            <a:r>
              <a:rPr lang="en-US" i="1" dirty="0">
                <a:latin typeface="Calibri" pitchFamily="34" charset="0"/>
                <a:ea typeface="Times New Roman" pitchFamily="18" charset="0"/>
                <a:cs typeface="Arial" pitchFamily="34" charset="0"/>
              </a:rPr>
              <a:t>Your consultant </a:t>
            </a:r>
            <a:br>
              <a:rPr lang="en-US" i="1" dirty="0">
                <a:latin typeface="Calibri" pitchFamily="34" charset="0"/>
                <a:ea typeface="Times New Roman" pitchFamily="18" charset="0"/>
                <a:cs typeface="Arial" pitchFamily="34" charset="0"/>
              </a:rPr>
            </a:br>
            <a:r>
              <a:rPr lang="en-US" i="1" dirty="0">
                <a:latin typeface="Calibri" pitchFamily="34" charset="0"/>
                <a:ea typeface="Times New Roman" pitchFamily="18" charset="0"/>
                <a:cs typeface="Arial" pitchFamily="34" charset="0"/>
              </a:rPr>
              <a:t>is a resource.</a:t>
            </a:r>
            <a:endParaRPr lang="en-US" dirty="0">
              <a:latin typeface="Calibri" pitchFamily="34" charset="0"/>
              <a:ea typeface="Times New Roman" pitchFamily="18" charset="0"/>
              <a:cs typeface="Arial" pitchFamily="34" charset="0"/>
            </a:endParaRPr>
          </a:p>
        </p:txBody>
      </p:sp>
      <p:sp>
        <p:nvSpPr>
          <p:cNvPr id="10" name="8-Point Star 9"/>
          <p:cNvSpPr/>
          <p:nvPr/>
        </p:nvSpPr>
        <p:spPr>
          <a:xfrm rot="937455">
            <a:off x="6132360" y="1918857"/>
            <a:ext cx="2890344" cy="1297286"/>
          </a:xfrm>
          <a:prstGeom prst="star8">
            <a:avLst/>
          </a:prstGeom>
          <a:noFill/>
          <a:ln>
            <a:gradFill>
              <a:gsLst>
                <a:gs pos="0">
                  <a:schemeClr val="tx2"/>
                </a:gs>
                <a:gs pos="13000">
                  <a:srgbClr val="FFA800"/>
                </a:gs>
                <a:gs pos="28000">
                  <a:srgbClr val="825600"/>
                </a:gs>
                <a:gs pos="42999">
                  <a:srgbClr val="FFA800"/>
                </a:gs>
                <a:gs pos="58000">
                  <a:srgbClr val="825600"/>
                </a:gs>
                <a:gs pos="72000">
                  <a:srgbClr val="FFA800"/>
                </a:gs>
                <a:gs pos="87000">
                  <a:srgbClr val="825600"/>
                </a:gs>
                <a:gs pos="100000">
                  <a:srgbClr val="FFA800"/>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solidFill>
                <a:srgbClr val="FFFFFF"/>
              </a:solidFill>
            </a:endParaRPr>
          </a:p>
        </p:txBody>
      </p:sp>
      <p:sp>
        <p:nvSpPr>
          <p:cNvPr id="28686" name="Rectangle 10"/>
          <p:cNvSpPr>
            <a:spLocks noChangeArrowheads="1"/>
          </p:cNvSpPr>
          <p:nvPr/>
        </p:nvSpPr>
        <p:spPr bwMode="auto">
          <a:xfrm rot="995446">
            <a:off x="6432341" y="2317571"/>
            <a:ext cx="2286000" cy="646113"/>
          </a:xfrm>
          <a:prstGeom prst="rect">
            <a:avLst/>
          </a:prstGeom>
          <a:noFill/>
          <a:ln w="9525">
            <a:noFill/>
            <a:miter lim="800000"/>
            <a:headEnd/>
            <a:tailEnd/>
          </a:ln>
        </p:spPr>
        <p:txBody>
          <a:bodyPr>
            <a:spAutoFit/>
          </a:bodyPr>
          <a:lstStyle/>
          <a:p>
            <a:pPr algn="ctr" eaLnBrk="0" hangingPunct="0"/>
            <a:r>
              <a:rPr lang="en-US" i="1" dirty="0">
                <a:latin typeface="Calibri" pitchFamily="34" charset="0"/>
                <a:ea typeface="Times New Roman" pitchFamily="18" charset="0"/>
                <a:cs typeface="Arial" pitchFamily="34" charset="0"/>
              </a:rPr>
              <a:t>Teams in the Coalition </a:t>
            </a:r>
            <a:br>
              <a:rPr lang="en-US" i="1" dirty="0">
                <a:latin typeface="Calibri" pitchFamily="34" charset="0"/>
                <a:ea typeface="Times New Roman" pitchFamily="18" charset="0"/>
                <a:cs typeface="Arial" pitchFamily="34" charset="0"/>
              </a:rPr>
            </a:br>
            <a:r>
              <a:rPr lang="en-US" i="1" dirty="0">
                <a:latin typeface="Calibri" pitchFamily="34" charset="0"/>
                <a:ea typeface="Times New Roman" pitchFamily="18" charset="0"/>
                <a:cs typeface="Arial" pitchFamily="34" charset="0"/>
              </a:rPr>
              <a:t>are a resource.</a:t>
            </a:r>
            <a:endParaRPr lang="en-US" dirty="0">
              <a:latin typeface="Calibri" pitchFamily="34" charset="0"/>
              <a:ea typeface="Times New Roman" pitchFamily="18" charset="0"/>
              <a:cs typeface="Arial" pitchFamily="34" charset="0"/>
            </a:endParaRPr>
          </a:p>
        </p:txBody>
      </p:sp>
      <p:sp>
        <p:nvSpPr>
          <p:cNvPr id="28687" name="TextBox 12"/>
          <p:cNvSpPr txBox="1">
            <a:spLocks noChangeArrowheads="1"/>
          </p:cNvSpPr>
          <p:nvPr/>
        </p:nvSpPr>
        <p:spPr bwMode="auto">
          <a:xfrm>
            <a:off x="0" y="5943600"/>
            <a:ext cx="3657600" cy="369888"/>
          </a:xfrm>
          <a:prstGeom prst="rect">
            <a:avLst/>
          </a:prstGeom>
          <a:noFill/>
          <a:ln w="9525">
            <a:noFill/>
            <a:miter lim="800000"/>
            <a:headEnd/>
            <a:tailEnd/>
          </a:ln>
        </p:spPr>
        <p:txBody>
          <a:bodyPr>
            <a:spAutoFit/>
          </a:bodyPr>
          <a:lstStyle/>
          <a:p>
            <a:r>
              <a:rPr lang="en-US" b="1" dirty="0">
                <a:latin typeface="Calibri" pitchFamily="34" charset="0"/>
              </a:rPr>
              <a:t>Next Steps: Calendar follow up… </a:t>
            </a:r>
          </a:p>
        </p:txBody>
      </p:sp>
      <p:pic>
        <p:nvPicPr>
          <p:cNvPr id="28692" name="Picture 20" descr="http://www.d.umn.edu/cla/faculty/troufs/images/email_icon.jpg"/>
          <p:cNvPicPr>
            <a:picLocks noChangeAspect="1" noChangeArrowheads="1"/>
          </p:cNvPicPr>
          <p:nvPr/>
        </p:nvPicPr>
        <p:blipFill>
          <a:blip r:embed="rId5" cstate="print"/>
          <a:srcRect/>
          <a:stretch>
            <a:fillRect/>
          </a:stretch>
        </p:blipFill>
        <p:spPr bwMode="auto">
          <a:xfrm>
            <a:off x="533400" y="4800600"/>
            <a:ext cx="698500" cy="782320"/>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Freeform 2"/>
          <p:cNvSpPr>
            <a:spLocks/>
          </p:cNvSpPr>
          <p:nvPr/>
        </p:nvSpPr>
        <p:spPr bwMode="auto">
          <a:xfrm rot="10800000">
            <a:off x="0" y="0"/>
            <a:ext cx="9144000" cy="2438400"/>
          </a:xfrm>
          <a:custGeom>
            <a:avLst/>
            <a:gdLst>
              <a:gd name="T0" fmla="*/ 7220261 w 1098"/>
              <a:gd name="T1" fmla="*/ 2006108 h 361"/>
              <a:gd name="T2" fmla="*/ 9144000 w 1098"/>
              <a:gd name="T3" fmla="*/ 1904789 h 361"/>
              <a:gd name="T4" fmla="*/ 9144000 w 1098"/>
              <a:gd name="T5" fmla="*/ 2438400 h 361"/>
              <a:gd name="T6" fmla="*/ 0 w 1098"/>
              <a:gd name="T7" fmla="*/ 2438400 h 361"/>
              <a:gd name="T8" fmla="*/ 0 w 1098"/>
              <a:gd name="T9" fmla="*/ 0 h 361"/>
              <a:gd name="T10" fmla="*/ 7220261 w 1098"/>
              <a:gd name="T11" fmla="*/ 2006108 h 361"/>
              <a:gd name="T12" fmla="*/ 0 60000 65536"/>
              <a:gd name="T13" fmla="*/ 0 60000 65536"/>
              <a:gd name="T14" fmla="*/ 0 60000 65536"/>
              <a:gd name="T15" fmla="*/ 0 60000 65536"/>
              <a:gd name="T16" fmla="*/ 0 60000 65536"/>
              <a:gd name="T17" fmla="*/ 0 60000 65536"/>
              <a:gd name="T18" fmla="*/ 0 w 1098"/>
              <a:gd name="T19" fmla="*/ 0 h 361"/>
              <a:gd name="T20" fmla="*/ 1098 w 1098"/>
              <a:gd name="T21" fmla="*/ 361 h 361"/>
            </a:gdLst>
            <a:ahLst/>
            <a:cxnLst>
              <a:cxn ang="T12">
                <a:pos x="T0" y="T1"/>
              </a:cxn>
              <a:cxn ang="T13">
                <a:pos x="T2" y="T3"/>
              </a:cxn>
              <a:cxn ang="T14">
                <a:pos x="T4" y="T5"/>
              </a:cxn>
              <a:cxn ang="T15">
                <a:pos x="T6" y="T7"/>
              </a:cxn>
              <a:cxn ang="T16">
                <a:pos x="T8" y="T9"/>
              </a:cxn>
              <a:cxn ang="T17">
                <a:pos x="T10" y="T11"/>
              </a:cxn>
            </a:cxnLst>
            <a:rect l="T18" t="T19" r="T20" b="T21"/>
            <a:pathLst>
              <a:path w="1098" h="361">
                <a:moveTo>
                  <a:pt x="867" y="297"/>
                </a:moveTo>
                <a:cubicBezTo>
                  <a:pt x="946" y="297"/>
                  <a:pt x="1024" y="292"/>
                  <a:pt x="1098" y="282"/>
                </a:cubicBezTo>
                <a:cubicBezTo>
                  <a:pt x="1098" y="361"/>
                  <a:pt x="1098" y="361"/>
                  <a:pt x="1098" y="361"/>
                </a:cubicBezTo>
                <a:cubicBezTo>
                  <a:pt x="0" y="361"/>
                  <a:pt x="0" y="361"/>
                  <a:pt x="0" y="361"/>
                </a:cubicBezTo>
                <a:cubicBezTo>
                  <a:pt x="0" y="0"/>
                  <a:pt x="0" y="0"/>
                  <a:pt x="0" y="0"/>
                </a:cubicBezTo>
                <a:cubicBezTo>
                  <a:pt x="133" y="174"/>
                  <a:pt x="471" y="297"/>
                  <a:pt x="867" y="297"/>
                </a:cubicBezTo>
                <a:close/>
              </a:path>
            </a:pathLst>
          </a:custGeom>
          <a:solidFill>
            <a:srgbClr val="F6D16F"/>
          </a:solidFill>
          <a:ln w="9525">
            <a:noFill/>
            <a:round/>
            <a:headEnd/>
            <a:tailEnd/>
          </a:ln>
        </p:spPr>
        <p:txBody>
          <a:bodyPr/>
          <a:lstStyle/>
          <a:p>
            <a:endParaRPr lang="en-US"/>
          </a:p>
        </p:txBody>
      </p:sp>
      <p:sp>
        <p:nvSpPr>
          <p:cNvPr id="4099" name="Freeform 3"/>
          <p:cNvSpPr>
            <a:spLocks noChangeAspect="1"/>
          </p:cNvSpPr>
          <p:nvPr/>
        </p:nvSpPr>
        <p:spPr bwMode="auto">
          <a:xfrm rot="10800000">
            <a:off x="0" y="4343400"/>
            <a:ext cx="9144000" cy="2590800"/>
          </a:xfrm>
          <a:custGeom>
            <a:avLst/>
            <a:gdLst>
              <a:gd name="T0" fmla="*/ 9144000 w 1066"/>
              <a:gd name="T1" fmla="*/ 472774 h 274"/>
              <a:gd name="T2" fmla="*/ 9144000 w 1066"/>
              <a:gd name="T3" fmla="*/ 0 h 274"/>
              <a:gd name="T4" fmla="*/ 0 w 1066"/>
              <a:gd name="T5" fmla="*/ 0 h 274"/>
              <a:gd name="T6" fmla="*/ 0 w 1066"/>
              <a:gd name="T7" fmla="*/ 2590800 h 274"/>
              <a:gd name="T8" fmla="*/ 7308336 w 1066"/>
              <a:gd name="T9" fmla="*/ 368763 h 274"/>
              <a:gd name="T10" fmla="*/ 9144000 w 1066"/>
              <a:gd name="T11" fmla="*/ 472774 h 274"/>
              <a:gd name="T12" fmla="*/ 0 60000 65536"/>
              <a:gd name="T13" fmla="*/ 0 60000 65536"/>
              <a:gd name="T14" fmla="*/ 0 60000 65536"/>
              <a:gd name="T15" fmla="*/ 0 60000 65536"/>
              <a:gd name="T16" fmla="*/ 0 60000 65536"/>
              <a:gd name="T17" fmla="*/ 0 60000 65536"/>
              <a:gd name="T18" fmla="*/ 0 w 1066"/>
              <a:gd name="T19" fmla="*/ 0 h 274"/>
              <a:gd name="T20" fmla="*/ 1066 w 1066"/>
              <a:gd name="T21" fmla="*/ 274 h 274"/>
            </a:gdLst>
            <a:ahLst/>
            <a:cxnLst>
              <a:cxn ang="T12">
                <a:pos x="T0" y="T1"/>
              </a:cxn>
              <a:cxn ang="T13">
                <a:pos x="T2" y="T3"/>
              </a:cxn>
              <a:cxn ang="T14">
                <a:pos x="T4" y="T5"/>
              </a:cxn>
              <a:cxn ang="T15">
                <a:pos x="T6" y="T7"/>
              </a:cxn>
              <a:cxn ang="T16">
                <a:pos x="T8" y="T9"/>
              </a:cxn>
              <a:cxn ang="T17">
                <a:pos x="T10" y="T11"/>
              </a:cxn>
            </a:cxnLst>
            <a:rect l="T18" t="T19" r="T20" b="T21"/>
            <a:pathLst>
              <a:path w="1066" h="274">
                <a:moveTo>
                  <a:pt x="1066" y="50"/>
                </a:moveTo>
                <a:cubicBezTo>
                  <a:pt x="1066" y="0"/>
                  <a:pt x="1066" y="0"/>
                  <a:pt x="1066" y="0"/>
                </a:cubicBezTo>
                <a:cubicBezTo>
                  <a:pt x="0" y="0"/>
                  <a:pt x="0" y="0"/>
                  <a:pt x="0" y="0"/>
                </a:cubicBezTo>
                <a:cubicBezTo>
                  <a:pt x="0" y="274"/>
                  <a:pt x="0" y="274"/>
                  <a:pt x="0" y="274"/>
                </a:cubicBezTo>
                <a:cubicBezTo>
                  <a:pt x="177" y="133"/>
                  <a:pt x="492" y="39"/>
                  <a:pt x="852" y="39"/>
                </a:cubicBezTo>
                <a:cubicBezTo>
                  <a:pt x="925" y="39"/>
                  <a:pt x="997" y="43"/>
                  <a:pt x="1066" y="50"/>
                </a:cubicBezTo>
                <a:close/>
              </a:path>
            </a:pathLst>
          </a:custGeom>
          <a:solidFill>
            <a:srgbClr val="70859F"/>
          </a:solidFill>
          <a:ln w="9525">
            <a:noFill/>
            <a:round/>
            <a:headEnd/>
            <a:tailEnd/>
          </a:ln>
        </p:spPr>
        <p:txBody>
          <a:bodyPr/>
          <a:lstStyle/>
          <a:p>
            <a:endParaRPr lang="en-US"/>
          </a:p>
        </p:txBody>
      </p:sp>
      <p:sp>
        <p:nvSpPr>
          <p:cNvPr id="4100" name="TextBox 4"/>
          <p:cNvSpPr txBox="1">
            <a:spLocks noChangeArrowheads="1"/>
          </p:cNvSpPr>
          <p:nvPr/>
        </p:nvSpPr>
        <p:spPr bwMode="auto">
          <a:xfrm>
            <a:off x="6629400" y="6096000"/>
            <a:ext cx="2133600" cy="307975"/>
          </a:xfrm>
          <a:prstGeom prst="rect">
            <a:avLst/>
          </a:prstGeom>
          <a:noFill/>
          <a:ln w="9525">
            <a:noFill/>
            <a:miter lim="800000"/>
            <a:headEnd/>
            <a:tailEnd/>
          </a:ln>
        </p:spPr>
        <p:txBody>
          <a:bodyPr>
            <a:spAutoFit/>
          </a:bodyPr>
          <a:lstStyle/>
          <a:p>
            <a:pPr algn="r"/>
            <a:r>
              <a:rPr lang="en-US" sz="1400">
                <a:latin typeface="Calibri" pitchFamily="34" charset="0"/>
              </a:rPr>
              <a:t>Can’t Cut It</a:t>
            </a:r>
          </a:p>
        </p:txBody>
      </p:sp>
      <p:sp>
        <p:nvSpPr>
          <p:cNvPr id="4101" name="TextBox 5"/>
          <p:cNvSpPr txBox="1">
            <a:spLocks noChangeArrowheads="1"/>
          </p:cNvSpPr>
          <p:nvPr/>
        </p:nvSpPr>
        <p:spPr bwMode="auto">
          <a:xfrm>
            <a:off x="304800" y="838200"/>
            <a:ext cx="6934200" cy="554038"/>
          </a:xfrm>
          <a:prstGeom prst="rect">
            <a:avLst/>
          </a:prstGeom>
          <a:noFill/>
          <a:ln w="9525">
            <a:noFill/>
            <a:miter lim="800000"/>
            <a:headEnd/>
            <a:tailEnd/>
          </a:ln>
        </p:spPr>
        <p:txBody>
          <a:bodyPr>
            <a:spAutoFit/>
          </a:bodyPr>
          <a:lstStyle/>
          <a:p>
            <a:r>
              <a:rPr lang="en-US" sz="3000">
                <a:latin typeface="Balloon Bd BT" pitchFamily="66" charset="0"/>
              </a:rPr>
              <a:t>Don’t Bother Fixing it… Re-Think it!</a:t>
            </a:r>
          </a:p>
        </p:txBody>
      </p:sp>
      <p:sp>
        <p:nvSpPr>
          <p:cNvPr id="7" name="Rounded Rectangular Callout 6"/>
          <p:cNvSpPr/>
          <p:nvPr/>
        </p:nvSpPr>
        <p:spPr>
          <a:xfrm>
            <a:off x="2286000" y="2209800"/>
            <a:ext cx="5715000" cy="1676400"/>
          </a:xfrm>
          <a:prstGeom prst="wedgeRoundRectCallout">
            <a:avLst>
              <a:gd name="adj1" fmla="val -43163"/>
              <a:gd name="adj2" fmla="val 68055"/>
              <a:gd name="adj3" fmla="val 16667"/>
            </a:avLst>
          </a:prstGeom>
          <a:noFill/>
          <a:scene3d>
            <a:camera prst="orthographicFront"/>
            <a:lightRig rig="sunrise" dir="t"/>
          </a:scene3d>
          <a:sp3d prstMaterial="dkEdge"/>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103" name="TextBox 7"/>
          <p:cNvSpPr txBox="1">
            <a:spLocks noChangeArrowheads="1"/>
          </p:cNvSpPr>
          <p:nvPr/>
        </p:nvSpPr>
        <p:spPr bwMode="auto">
          <a:xfrm>
            <a:off x="2438400" y="2438400"/>
            <a:ext cx="5334000" cy="1200150"/>
          </a:xfrm>
          <a:prstGeom prst="rect">
            <a:avLst/>
          </a:prstGeom>
          <a:noFill/>
          <a:ln w="9525">
            <a:noFill/>
            <a:miter lim="800000"/>
            <a:headEnd/>
            <a:tailEnd/>
          </a:ln>
        </p:spPr>
        <p:txBody>
          <a:bodyPr>
            <a:spAutoFit/>
          </a:bodyPr>
          <a:lstStyle/>
          <a:p>
            <a:r>
              <a:rPr lang="en-US">
                <a:latin typeface="Calibri" pitchFamily="34" charset="0"/>
              </a:rPr>
              <a:t>“The traditional religious school model doesn’t work, and hasn’t worked in  long time and we should be seeking out ways not even to fix it, just to completely rethink how we do it.”</a:t>
            </a:r>
          </a:p>
        </p:txBody>
      </p:sp>
      <p:sp>
        <p:nvSpPr>
          <p:cNvPr id="4104" name="TextBox 8"/>
          <p:cNvSpPr txBox="1">
            <a:spLocks noChangeArrowheads="1"/>
          </p:cNvSpPr>
          <p:nvPr/>
        </p:nvSpPr>
        <p:spPr bwMode="auto">
          <a:xfrm>
            <a:off x="609600" y="4724400"/>
            <a:ext cx="5486400" cy="523875"/>
          </a:xfrm>
          <a:prstGeom prst="rect">
            <a:avLst/>
          </a:prstGeom>
          <a:noFill/>
          <a:ln w="9525">
            <a:noFill/>
            <a:miter lim="800000"/>
            <a:headEnd/>
            <a:tailEnd/>
          </a:ln>
        </p:spPr>
        <p:txBody>
          <a:bodyPr>
            <a:spAutoFit/>
          </a:bodyPr>
          <a:lstStyle/>
          <a:p>
            <a:r>
              <a:rPr lang="en-US" sz="1400">
                <a:latin typeface="Calibri" pitchFamily="34" charset="0"/>
              </a:rPr>
              <a:t>Mindy Davids, Director of Education &amp; Innovation, Temple Shaaray Tefila</a:t>
            </a:r>
          </a:p>
          <a:p>
            <a:r>
              <a:rPr lang="en-US" sz="1400" i="1">
                <a:latin typeface="Calibri" pitchFamily="34" charset="0"/>
              </a:rPr>
              <a:t>The Jewish Week, August 18, 2009</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Freeform 2"/>
          <p:cNvSpPr>
            <a:spLocks/>
          </p:cNvSpPr>
          <p:nvPr/>
        </p:nvSpPr>
        <p:spPr bwMode="auto">
          <a:xfrm rot="10800000">
            <a:off x="0" y="0"/>
            <a:ext cx="9144000" cy="2438400"/>
          </a:xfrm>
          <a:custGeom>
            <a:avLst/>
            <a:gdLst>
              <a:gd name="T0" fmla="*/ 7220261 w 1098"/>
              <a:gd name="T1" fmla="*/ 2006108 h 361"/>
              <a:gd name="T2" fmla="*/ 9144000 w 1098"/>
              <a:gd name="T3" fmla="*/ 1904789 h 361"/>
              <a:gd name="T4" fmla="*/ 9144000 w 1098"/>
              <a:gd name="T5" fmla="*/ 2438400 h 361"/>
              <a:gd name="T6" fmla="*/ 0 w 1098"/>
              <a:gd name="T7" fmla="*/ 2438400 h 361"/>
              <a:gd name="T8" fmla="*/ 0 w 1098"/>
              <a:gd name="T9" fmla="*/ 0 h 361"/>
              <a:gd name="T10" fmla="*/ 7220261 w 1098"/>
              <a:gd name="T11" fmla="*/ 2006108 h 361"/>
              <a:gd name="T12" fmla="*/ 0 60000 65536"/>
              <a:gd name="T13" fmla="*/ 0 60000 65536"/>
              <a:gd name="T14" fmla="*/ 0 60000 65536"/>
              <a:gd name="T15" fmla="*/ 0 60000 65536"/>
              <a:gd name="T16" fmla="*/ 0 60000 65536"/>
              <a:gd name="T17" fmla="*/ 0 60000 65536"/>
              <a:gd name="T18" fmla="*/ 0 w 1098"/>
              <a:gd name="T19" fmla="*/ 0 h 361"/>
              <a:gd name="T20" fmla="*/ 1098 w 1098"/>
              <a:gd name="T21" fmla="*/ 361 h 361"/>
            </a:gdLst>
            <a:ahLst/>
            <a:cxnLst>
              <a:cxn ang="T12">
                <a:pos x="T0" y="T1"/>
              </a:cxn>
              <a:cxn ang="T13">
                <a:pos x="T2" y="T3"/>
              </a:cxn>
              <a:cxn ang="T14">
                <a:pos x="T4" y="T5"/>
              </a:cxn>
              <a:cxn ang="T15">
                <a:pos x="T6" y="T7"/>
              </a:cxn>
              <a:cxn ang="T16">
                <a:pos x="T8" y="T9"/>
              </a:cxn>
              <a:cxn ang="T17">
                <a:pos x="T10" y="T11"/>
              </a:cxn>
            </a:cxnLst>
            <a:rect l="T18" t="T19" r="T20" b="T21"/>
            <a:pathLst>
              <a:path w="1098" h="361">
                <a:moveTo>
                  <a:pt x="867" y="297"/>
                </a:moveTo>
                <a:cubicBezTo>
                  <a:pt x="946" y="297"/>
                  <a:pt x="1024" y="292"/>
                  <a:pt x="1098" y="282"/>
                </a:cubicBezTo>
                <a:cubicBezTo>
                  <a:pt x="1098" y="361"/>
                  <a:pt x="1098" y="361"/>
                  <a:pt x="1098" y="361"/>
                </a:cubicBezTo>
                <a:cubicBezTo>
                  <a:pt x="0" y="361"/>
                  <a:pt x="0" y="361"/>
                  <a:pt x="0" y="361"/>
                </a:cubicBezTo>
                <a:cubicBezTo>
                  <a:pt x="0" y="0"/>
                  <a:pt x="0" y="0"/>
                  <a:pt x="0" y="0"/>
                </a:cubicBezTo>
                <a:cubicBezTo>
                  <a:pt x="133" y="174"/>
                  <a:pt x="471" y="297"/>
                  <a:pt x="867" y="297"/>
                </a:cubicBezTo>
                <a:close/>
              </a:path>
            </a:pathLst>
          </a:custGeom>
          <a:solidFill>
            <a:srgbClr val="F6D16F"/>
          </a:solidFill>
          <a:ln w="9525">
            <a:noFill/>
            <a:round/>
            <a:headEnd/>
            <a:tailEnd/>
          </a:ln>
        </p:spPr>
        <p:txBody>
          <a:bodyPr/>
          <a:lstStyle/>
          <a:p>
            <a:endParaRPr lang="en-US"/>
          </a:p>
        </p:txBody>
      </p:sp>
      <p:sp>
        <p:nvSpPr>
          <p:cNvPr id="5123" name="Freeform 3"/>
          <p:cNvSpPr>
            <a:spLocks noChangeAspect="1"/>
          </p:cNvSpPr>
          <p:nvPr/>
        </p:nvSpPr>
        <p:spPr bwMode="auto">
          <a:xfrm rot="10800000">
            <a:off x="0" y="4343400"/>
            <a:ext cx="9144000" cy="2590800"/>
          </a:xfrm>
          <a:custGeom>
            <a:avLst/>
            <a:gdLst>
              <a:gd name="T0" fmla="*/ 9144000 w 1066"/>
              <a:gd name="T1" fmla="*/ 472774 h 274"/>
              <a:gd name="T2" fmla="*/ 9144000 w 1066"/>
              <a:gd name="T3" fmla="*/ 0 h 274"/>
              <a:gd name="T4" fmla="*/ 0 w 1066"/>
              <a:gd name="T5" fmla="*/ 0 h 274"/>
              <a:gd name="T6" fmla="*/ 0 w 1066"/>
              <a:gd name="T7" fmla="*/ 2590800 h 274"/>
              <a:gd name="T8" fmla="*/ 7308336 w 1066"/>
              <a:gd name="T9" fmla="*/ 368763 h 274"/>
              <a:gd name="T10" fmla="*/ 9144000 w 1066"/>
              <a:gd name="T11" fmla="*/ 472774 h 274"/>
              <a:gd name="T12" fmla="*/ 0 60000 65536"/>
              <a:gd name="T13" fmla="*/ 0 60000 65536"/>
              <a:gd name="T14" fmla="*/ 0 60000 65536"/>
              <a:gd name="T15" fmla="*/ 0 60000 65536"/>
              <a:gd name="T16" fmla="*/ 0 60000 65536"/>
              <a:gd name="T17" fmla="*/ 0 60000 65536"/>
              <a:gd name="T18" fmla="*/ 0 w 1066"/>
              <a:gd name="T19" fmla="*/ 0 h 274"/>
              <a:gd name="T20" fmla="*/ 1066 w 1066"/>
              <a:gd name="T21" fmla="*/ 274 h 274"/>
            </a:gdLst>
            <a:ahLst/>
            <a:cxnLst>
              <a:cxn ang="T12">
                <a:pos x="T0" y="T1"/>
              </a:cxn>
              <a:cxn ang="T13">
                <a:pos x="T2" y="T3"/>
              </a:cxn>
              <a:cxn ang="T14">
                <a:pos x="T4" y="T5"/>
              </a:cxn>
              <a:cxn ang="T15">
                <a:pos x="T6" y="T7"/>
              </a:cxn>
              <a:cxn ang="T16">
                <a:pos x="T8" y="T9"/>
              </a:cxn>
              <a:cxn ang="T17">
                <a:pos x="T10" y="T11"/>
              </a:cxn>
            </a:cxnLst>
            <a:rect l="T18" t="T19" r="T20" b="T21"/>
            <a:pathLst>
              <a:path w="1066" h="274">
                <a:moveTo>
                  <a:pt x="1066" y="50"/>
                </a:moveTo>
                <a:cubicBezTo>
                  <a:pt x="1066" y="0"/>
                  <a:pt x="1066" y="0"/>
                  <a:pt x="1066" y="0"/>
                </a:cubicBezTo>
                <a:cubicBezTo>
                  <a:pt x="0" y="0"/>
                  <a:pt x="0" y="0"/>
                  <a:pt x="0" y="0"/>
                </a:cubicBezTo>
                <a:cubicBezTo>
                  <a:pt x="0" y="274"/>
                  <a:pt x="0" y="274"/>
                  <a:pt x="0" y="274"/>
                </a:cubicBezTo>
                <a:cubicBezTo>
                  <a:pt x="177" y="133"/>
                  <a:pt x="492" y="39"/>
                  <a:pt x="852" y="39"/>
                </a:cubicBezTo>
                <a:cubicBezTo>
                  <a:pt x="925" y="39"/>
                  <a:pt x="997" y="43"/>
                  <a:pt x="1066" y="50"/>
                </a:cubicBezTo>
                <a:close/>
              </a:path>
            </a:pathLst>
          </a:custGeom>
          <a:solidFill>
            <a:srgbClr val="70859F"/>
          </a:solidFill>
          <a:ln w="9525">
            <a:noFill/>
            <a:round/>
            <a:headEnd/>
            <a:tailEnd/>
          </a:ln>
        </p:spPr>
        <p:txBody>
          <a:bodyPr/>
          <a:lstStyle/>
          <a:p>
            <a:endParaRPr lang="en-US"/>
          </a:p>
        </p:txBody>
      </p:sp>
      <p:sp>
        <p:nvSpPr>
          <p:cNvPr id="5124" name="TextBox 4"/>
          <p:cNvSpPr txBox="1">
            <a:spLocks noChangeArrowheads="1"/>
          </p:cNvSpPr>
          <p:nvPr/>
        </p:nvSpPr>
        <p:spPr bwMode="auto">
          <a:xfrm>
            <a:off x="6629400" y="6096000"/>
            <a:ext cx="2133600" cy="307975"/>
          </a:xfrm>
          <a:prstGeom prst="rect">
            <a:avLst/>
          </a:prstGeom>
          <a:noFill/>
          <a:ln w="9525">
            <a:noFill/>
            <a:miter lim="800000"/>
            <a:headEnd/>
            <a:tailEnd/>
          </a:ln>
        </p:spPr>
        <p:txBody>
          <a:bodyPr>
            <a:spAutoFit/>
          </a:bodyPr>
          <a:lstStyle/>
          <a:p>
            <a:pPr algn="r"/>
            <a:r>
              <a:rPr lang="en-US" sz="1400">
                <a:latin typeface="Calibri" pitchFamily="34" charset="0"/>
              </a:rPr>
              <a:t>Can’t Cut It</a:t>
            </a:r>
          </a:p>
        </p:txBody>
      </p:sp>
      <p:sp>
        <p:nvSpPr>
          <p:cNvPr id="5125" name="TextBox 5"/>
          <p:cNvSpPr txBox="1">
            <a:spLocks noChangeArrowheads="1"/>
          </p:cNvSpPr>
          <p:nvPr/>
        </p:nvSpPr>
        <p:spPr bwMode="auto">
          <a:xfrm>
            <a:off x="304800" y="838200"/>
            <a:ext cx="6858000" cy="553998"/>
          </a:xfrm>
          <a:prstGeom prst="rect">
            <a:avLst/>
          </a:prstGeom>
          <a:noFill/>
          <a:ln w="9525">
            <a:noFill/>
            <a:miter lim="800000"/>
            <a:headEnd/>
            <a:tailEnd/>
          </a:ln>
        </p:spPr>
        <p:txBody>
          <a:bodyPr wrap="square">
            <a:spAutoFit/>
          </a:bodyPr>
          <a:lstStyle/>
          <a:p>
            <a:r>
              <a:rPr lang="en-US" sz="3000" dirty="0">
                <a:latin typeface="Balloon Bd BT" pitchFamily="66" charset="0"/>
              </a:rPr>
              <a:t>Powerful </a:t>
            </a:r>
            <a:r>
              <a:rPr lang="en-US" sz="3000" dirty="0" smtClean="0">
                <a:latin typeface="Balloon Bd BT" pitchFamily="66" charset="0"/>
              </a:rPr>
              <a:t>L</a:t>
            </a:r>
            <a:r>
              <a:rPr lang="en-US" sz="3000" dirty="0" smtClean="0">
                <a:latin typeface="Balloon Bd BT" pitchFamily="66" charset="0"/>
              </a:rPr>
              <a:t>earning </a:t>
            </a:r>
            <a:r>
              <a:rPr lang="en-US" sz="3000" dirty="0">
                <a:latin typeface="Balloon Bd BT" pitchFamily="66" charset="0"/>
              </a:rPr>
              <a:t>G</a:t>
            </a:r>
            <a:r>
              <a:rPr lang="en-US" sz="3000" dirty="0" smtClean="0">
                <a:latin typeface="Balloon Bd BT" pitchFamily="66" charset="0"/>
              </a:rPr>
              <a:t>oes </a:t>
            </a:r>
            <a:r>
              <a:rPr lang="en-US" sz="3000" dirty="0">
                <a:latin typeface="Balloon Bd BT" pitchFamily="66" charset="0"/>
              </a:rPr>
              <a:t>a </a:t>
            </a:r>
            <a:r>
              <a:rPr lang="en-US" sz="3000" dirty="0" smtClean="0">
                <a:latin typeface="Balloon Bd BT" pitchFamily="66" charset="0"/>
              </a:rPr>
              <a:t>Long </a:t>
            </a:r>
            <a:r>
              <a:rPr lang="en-US" sz="3000" dirty="0">
                <a:latin typeface="Balloon Bd BT" pitchFamily="66" charset="0"/>
              </a:rPr>
              <a:t>W</a:t>
            </a:r>
            <a:r>
              <a:rPr lang="en-US" sz="3000" dirty="0" smtClean="0">
                <a:latin typeface="Balloon Bd BT" pitchFamily="66" charset="0"/>
              </a:rPr>
              <a:t>ay</a:t>
            </a:r>
            <a:r>
              <a:rPr lang="en-US" sz="3000" dirty="0">
                <a:latin typeface="Balloon Bd BT" pitchFamily="66" charset="0"/>
              </a:rPr>
              <a:t>!</a:t>
            </a:r>
          </a:p>
        </p:txBody>
      </p:sp>
      <p:sp>
        <p:nvSpPr>
          <p:cNvPr id="10" name="Rectangle 9"/>
          <p:cNvSpPr/>
          <p:nvPr/>
        </p:nvSpPr>
        <p:spPr>
          <a:xfrm>
            <a:off x="762000" y="2057400"/>
            <a:ext cx="6858000" cy="2862263"/>
          </a:xfrm>
          <a:prstGeom prst="rect">
            <a:avLst/>
          </a:prstGeom>
        </p:spPr>
        <p:txBody>
          <a:bodyPr>
            <a:spAutoFit/>
          </a:bodyPr>
          <a:lstStyle/>
          <a:p>
            <a:r>
              <a:rPr lang="en-US">
                <a:latin typeface="Calibri" pitchFamily="34" charset="0"/>
              </a:rPr>
              <a:t>LOMED Professional Learning Teams (PLT) are working energetically to alter the experience of learning. They are bold innovators!</a:t>
            </a:r>
          </a:p>
          <a:p>
            <a:endParaRPr lang="en-US">
              <a:latin typeface="Calibri" pitchFamily="34" charset="0"/>
            </a:endParaRPr>
          </a:p>
          <a:p>
            <a:r>
              <a:rPr lang="en-US">
                <a:latin typeface="Calibri" pitchFamily="34" charset="0"/>
              </a:rPr>
              <a:t>PLT’s are</a:t>
            </a:r>
          </a:p>
          <a:p>
            <a:pPr>
              <a:buFontTx/>
              <a:buBlip>
                <a:blip r:embed="rId3"/>
              </a:buBlip>
            </a:pPr>
            <a:r>
              <a:rPr lang="en-US">
                <a:latin typeface="Calibri" pitchFamily="34" charset="0"/>
              </a:rPr>
              <a:t>Identifying learner outcomes </a:t>
            </a:r>
          </a:p>
          <a:p>
            <a:pPr>
              <a:buFontTx/>
              <a:buBlip>
                <a:blip r:embed="rId3"/>
              </a:buBlip>
            </a:pPr>
            <a:r>
              <a:rPr lang="en-US">
                <a:latin typeface="Calibri" pitchFamily="34" charset="0"/>
              </a:rPr>
              <a:t>Using assessment tools for whole person learning</a:t>
            </a:r>
          </a:p>
          <a:p>
            <a:pPr>
              <a:buFontTx/>
              <a:buBlip>
                <a:blip r:embed="rId3"/>
              </a:buBlip>
            </a:pPr>
            <a:r>
              <a:rPr lang="en-US">
                <a:latin typeface="Calibri" pitchFamily="34" charset="0"/>
              </a:rPr>
              <a:t>Creating Powerful Learning with 21</a:t>
            </a:r>
            <a:r>
              <a:rPr lang="en-US" baseline="30000">
                <a:latin typeface="Calibri" pitchFamily="34" charset="0"/>
              </a:rPr>
              <a:t>st</a:t>
            </a:r>
            <a:r>
              <a:rPr lang="en-US">
                <a:latin typeface="Calibri" pitchFamily="34" charset="0"/>
              </a:rPr>
              <a:t> century Design Principles</a:t>
            </a:r>
          </a:p>
          <a:p>
            <a:endParaRPr lang="en-US">
              <a:latin typeface="Calibri" pitchFamily="34" charset="0"/>
            </a:endParaRPr>
          </a:p>
          <a:p>
            <a:r>
              <a:rPr lang="en-US" b="1">
                <a:latin typeface="Calibri" pitchFamily="34" charset="0"/>
              </a:rPr>
              <a:t>Powerful Learning </a:t>
            </a:r>
            <a:r>
              <a:rPr lang="en-US">
                <a:latin typeface="Calibri" pitchFamily="34" charset="0"/>
              </a:rPr>
              <a:t>Needs an Equally </a:t>
            </a:r>
            <a:r>
              <a:rPr lang="en-US" b="1">
                <a:latin typeface="Calibri" pitchFamily="34" charset="0"/>
              </a:rPr>
              <a:t>Powerful Architecture to </a:t>
            </a:r>
            <a:r>
              <a:rPr lang="en-US">
                <a:latin typeface="Calibri" pitchFamily="34" charset="0"/>
              </a:rPr>
              <a:t>Hold it</a:t>
            </a:r>
            <a:br>
              <a:rPr lang="en-US">
                <a:latin typeface="Calibri" pitchFamily="34" charset="0"/>
              </a:rPr>
            </a:br>
            <a:r>
              <a:rPr lang="en-US">
                <a:latin typeface="Calibri" pitchFamily="34" charset="0"/>
              </a:rPr>
              <a:t> - a 21</a:t>
            </a:r>
            <a:r>
              <a:rPr lang="en-US" baseline="30000">
                <a:latin typeface="Calibri" pitchFamily="34" charset="0"/>
              </a:rPr>
              <a:t>st</a:t>
            </a:r>
            <a:r>
              <a:rPr lang="en-US">
                <a:latin typeface="Calibri" pitchFamily="34" charset="0"/>
              </a:rPr>
              <a:t> Century Model</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7108" name="Picture 4" descr="http://www.globalgraphica.com/main/archives/091004_groundzero_w498.jpg"/>
          <p:cNvPicPr>
            <a:picLocks noChangeAspect="1" noChangeArrowheads="1"/>
          </p:cNvPicPr>
          <p:nvPr/>
        </p:nvPicPr>
        <p:blipFill>
          <a:blip r:embed="rId3" cstate="print"/>
          <a:srcRect/>
          <a:stretch>
            <a:fillRect/>
          </a:stretch>
        </p:blipFill>
        <p:spPr bwMode="auto">
          <a:xfrm>
            <a:off x="5410200" y="2743200"/>
            <a:ext cx="3429000" cy="2460740"/>
          </a:xfrm>
          <a:prstGeom prst="rect">
            <a:avLst/>
          </a:prstGeom>
          <a:noFill/>
        </p:spPr>
      </p:pic>
      <p:sp>
        <p:nvSpPr>
          <p:cNvPr id="6146" name="Freeform 2"/>
          <p:cNvSpPr>
            <a:spLocks/>
          </p:cNvSpPr>
          <p:nvPr/>
        </p:nvSpPr>
        <p:spPr bwMode="auto">
          <a:xfrm rot="10800000">
            <a:off x="0" y="0"/>
            <a:ext cx="9144000" cy="2438400"/>
          </a:xfrm>
          <a:custGeom>
            <a:avLst/>
            <a:gdLst>
              <a:gd name="T0" fmla="*/ 7220261 w 1098"/>
              <a:gd name="T1" fmla="*/ 2006108 h 361"/>
              <a:gd name="T2" fmla="*/ 9144000 w 1098"/>
              <a:gd name="T3" fmla="*/ 1904789 h 361"/>
              <a:gd name="T4" fmla="*/ 9144000 w 1098"/>
              <a:gd name="T5" fmla="*/ 2438400 h 361"/>
              <a:gd name="T6" fmla="*/ 0 w 1098"/>
              <a:gd name="T7" fmla="*/ 2438400 h 361"/>
              <a:gd name="T8" fmla="*/ 0 w 1098"/>
              <a:gd name="T9" fmla="*/ 0 h 361"/>
              <a:gd name="T10" fmla="*/ 7220261 w 1098"/>
              <a:gd name="T11" fmla="*/ 2006108 h 361"/>
              <a:gd name="T12" fmla="*/ 0 60000 65536"/>
              <a:gd name="T13" fmla="*/ 0 60000 65536"/>
              <a:gd name="T14" fmla="*/ 0 60000 65536"/>
              <a:gd name="T15" fmla="*/ 0 60000 65536"/>
              <a:gd name="T16" fmla="*/ 0 60000 65536"/>
              <a:gd name="T17" fmla="*/ 0 60000 65536"/>
              <a:gd name="T18" fmla="*/ 0 w 1098"/>
              <a:gd name="T19" fmla="*/ 0 h 361"/>
              <a:gd name="T20" fmla="*/ 1098 w 1098"/>
              <a:gd name="T21" fmla="*/ 361 h 361"/>
            </a:gdLst>
            <a:ahLst/>
            <a:cxnLst>
              <a:cxn ang="T12">
                <a:pos x="T0" y="T1"/>
              </a:cxn>
              <a:cxn ang="T13">
                <a:pos x="T2" y="T3"/>
              </a:cxn>
              <a:cxn ang="T14">
                <a:pos x="T4" y="T5"/>
              </a:cxn>
              <a:cxn ang="T15">
                <a:pos x="T6" y="T7"/>
              </a:cxn>
              <a:cxn ang="T16">
                <a:pos x="T8" y="T9"/>
              </a:cxn>
              <a:cxn ang="T17">
                <a:pos x="T10" y="T11"/>
              </a:cxn>
            </a:cxnLst>
            <a:rect l="T18" t="T19" r="T20" b="T21"/>
            <a:pathLst>
              <a:path w="1098" h="361">
                <a:moveTo>
                  <a:pt x="867" y="297"/>
                </a:moveTo>
                <a:cubicBezTo>
                  <a:pt x="946" y="297"/>
                  <a:pt x="1024" y="292"/>
                  <a:pt x="1098" y="282"/>
                </a:cubicBezTo>
                <a:cubicBezTo>
                  <a:pt x="1098" y="361"/>
                  <a:pt x="1098" y="361"/>
                  <a:pt x="1098" y="361"/>
                </a:cubicBezTo>
                <a:cubicBezTo>
                  <a:pt x="0" y="361"/>
                  <a:pt x="0" y="361"/>
                  <a:pt x="0" y="361"/>
                </a:cubicBezTo>
                <a:cubicBezTo>
                  <a:pt x="0" y="0"/>
                  <a:pt x="0" y="0"/>
                  <a:pt x="0" y="0"/>
                </a:cubicBezTo>
                <a:cubicBezTo>
                  <a:pt x="133" y="174"/>
                  <a:pt x="471" y="297"/>
                  <a:pt x="867" y="297"/>
                </a:cubicBezTo>
                <a:close/>
              </a:path>
            </a:pathLst>
          </a:custGeom>
          <a:solidFill>
            <a:srgbClr val="F6D16F"/>
          </a:solidFill>
          <a:ln w="9525">
            <a:noFill/>
            <a:round/>
            <a:headEnd/>
            <a:tailEnd/>
          </a:ln>
        </p:spPr>
        <p:txBody>
          <a:bodyPr/>
          <a:lstStyle/>
          <a:p>
            <a:endParaRPr lang="en-US"/>
          </a:p>
        </p:txBody>
      </p:sp>
      <p:sp>
        <p:nvSpPr>
          <p:cNvPr id="6147" name="Freeform 3"/>
          <p:cNvSpPr>
            <a:spLocks noChangeAspect="1"/>
          </p:cNvSpPr>
          <p:nvPr/>
        </p:nvSpPr>
        <p:spPr bwMode="auto">
          <a:xfrm rot="10800000">
            <a:off x="0" y="4343400"/>
            <a:ext cx="9144000" cy="2590800"/>
          </a:xfrm>
          <a:custGeom>
            <a:avLst/>
            <a:gdLst>
              <a:gd name="T0" fmla="*/ 9144000 w 1066"/>
              <a:gd name="T1" fmla="*/ 472774 h 274"/>
              <a:gd name="T2" fmla="*/ 9144000 w 1066"/>
              <a:gd name="T3" fmla="*/ 0 h 274"/>
              <a:gd name="T4" fmla="*/ 0 w 1066"/>
              <a:gd name="T5" fmla="*/ 0 h 274"/>
              <a:gd name="T6" fmla="*/ 0 w 1066"/>
              <a:gd name="T7" fmla="*/ 2590800 h 274"/>
              <a:gd name="T8" fmla="*/ 7308336 w 1066"/>
              <a:gd name="T9" fmla="*/ 368763 h 274"/>
              <a:gd name="T10" fmla="*/ 9144000 w 1066"/>
              <a:gd name="T11" fmla="*/ 472774 h 274"/>
              <a:gd name="T12" fmla="*/ 0 60000 65536"/>
              <a:gd name="T13" fmla="*/ 0 60000 65536"/>
              <a:gd name="T14" fmla="*/ 0 60000 65536"/>
              <a:gd name="T15" fmla="*/ 0 60000 65536"/>
              <a:gd name="T16" fmla="*/ 0 60000 65536"/>
              <a:gd name="T17" fmla="*/ 0 60000 65536"/>
              <a:gd name="T18" fmla="*/ 0 w 1066"/>
              <a:gd name="T19" fmla="*/ 0 h 274"/>
              <a:gd name="T20" fmla="*/ 1066 w 1066"/>
              <a:gd name="T21" fmla="*/ 274 h 274"/>
            </a:gdLst>
            <a:ahLst/>
            <a:cxnLst>
              <a:cxn ang="T12">
                <a:pos x="T0" y="T1"/>
              </a:cxn>
              <a:cxn ang="T13">
                <a:pos x="T2" y="T3"/>
              </a:cxn>
              <a:cxn ang="T14">
                <a:pos x="T4" y="T5"/>
              </a:cxn>
              <a:cxn ang="T15">
                <a:pos x="T6" y="T7"/>
              </a:cxn>
              <a:cxn ang="T16">
                <a:pos x="T8" y="T9"/>
              </a:cxn>
              <a:cxn ang="T17">
                <a:pos x="T10" y="T11"/>
              </a:cxn>
            </a:cxnLst>
            <a:rect l="T18" t="T19" r="T20" b="T21"/>
            <a:pathLst>
              <a:path w="1066" h="274">
                <a:moveTo>
                  <a:pt x="1066" y="50"/>
                </a:moveTo>
                <a:cubicBezTo>
                  <a:pt x="1066" y="0"/>
                  <a:pt x="1066" y="0"/>
                  <a:pt x="1066" y="0"/>
                </a:cubicBezTo>
                <a:cubicBezTo>
                  <a:pt x="0" y="0"/>
                  <a:pt x="0" y="0"/>
                  <a:pt x="0" y="0"/>
                </a:cubicBezTo>
                <a:cubicBezTo>
                  <a:pt x="0" y="274"/>
                  <a:pt x="0" y="274"/>
                  <a:pt x="0" y="274"/>
                </a:cubicBezTo>
                <a:cubicBezTo>
                  <a:pt x="177" y="133"/>
                  <a:pt x="492" y="39"/>
                  <a:pt x="852" y="39"/>
                </a:cubicBezTo>
                <a:cubicBezTo>
                  <a:pt x="925" y="39"/>
                  <a:pt x="997" y="43"/>
                  <a:pt x="1066" y="50"/>
                </a:cubicBezTo>
                <a:close/>
              </a:path>
            </a:pathLst>
          </a:custGeom>
          <a:solidFill>
            <a:srgbClr val="70859F"/>
          </a:solidFill>
          <a:ln w="9525">
            <a:noFill/>
            <a:round/>
            <a:headEnd/>
            <a:tailEnd/>
          </a:ln>
        </p:spPr>
        <p:txBody>
          <a:bodyPr/>
          <a:lstStyle/>
          <a:p>
            <a:endParaRPr lang="en-US"/>
          </a:p>
        </p:txBody>
      </p:sp>
      <p:sp>
        <p:nvSpPr>
          <p:cNvPr id="6148" name="TextBox 4"/>
          <p:cNvSpPr txBox="1">
            <a:spLocks noChangeArrowheads="1"/>
          </p:cNvSpPr>
          <p:nvPr/>
        </p:nvSpPr>
        <p:spPr bwMode="auto">
          <a:xfrm>
            <a:off x="6629400" y="6096000"/>
            <a:ext cx="2133600" cy="307975"/>
          </a:xfrm>
          <a:prstGeom prst="rect">
            <a:avLst/>
          </a:prstGeom>
          <a:noFill/>
          <a:ln w="9525">
            <a:noFill/>
            <a:miter lim="800000"/>
            <a:headEnd/>
            <a:tailEnd/>
          </a:ln>
        </p:spPr>
        <p:txBody>
          <a:bodyPr>
            <a:spAutoFit/>
          </a:bodyPr>
          <a:lstStyle/>
          <a:p>
            <a:pPr algn="r"/>
            <a:r>
              <a:rPr lang="en-US" sz="1400">
                <a:latin typeface="Calibri" pitchFamily="34" charset="0"/>
              </a:rPr>
              <a:t>Can’t Cut It</a:t>
            </a:r>
          </a:p>
        </p:txBody>
      </p:sp>
      <p:sp>
        <p:nvSpPr>
          <p:cNvPr id="6149" name="TextBox 5"/>
          <p:cNvSpPr txBox="1">
            <a:spLocks noChangeArrowheads="1"/>
          </p:cNvSpPr>
          <p:nvPr/>
        </p:nvSpPr>
        <p:spPr bwMode="auto">
          <a:xfrm>
            <a:off x="304800" y="838200"/>
            <a:ext cx="7696200" cy="553998"/>
          </a:xfrm>
          <a:prstGeom prst="rect">
            <a:avLst/>
          </a:prstGeom>
          <a:noFill/>
          <a:ln w="9525">
            <a:noFill/>
            <a:miter lim="800000"/>
            <a:headEnd/>
            <a:tailEnd/>
          </a:ln>
        </p:spPr>
        <p:txBody>
          <a:bodyPr wrap="square">
            <a:spAutoFit/>
          </a:bodyPr>
          <a:lstStyle/>
          <a:p>
            <a:r>
              <a:rPr lang="en-US" sz="3000" dirty="0">
                <a:latin typeface="Balloon Bd BT" pitchFamily="66" charset="0"/>
              </a:rPr>
              <a:t>  </a:t>
            </a:r>
            <a:r>
              <a:rPr lang="en-US" sz="3000" dirty="0" smtClean="0">
                <a:latin typeface="Balloon Bd BT" pitchFamily="66" charset="0"/>
              </a:rPr>
              <a:t>A Model </a:t>
            </a:r>
            <a:r>
              <a:rPr lang="en-US" sz="3000" dirty="0" smtClean="0">
                <a:latin typeface="Balloon Bd BT" pitchFamily="66" charset="0"/>
              </a:rPr>
              <a:t>Is Not A Program</a:t>
            </a:r>
            <a:endParaRPr lang="en-US" sz="3000" dirty="0">
              <a:latin typeface="Balloon Bd BT" pitchFamily="66" charset="0"/>
            </a:endParaRPr>
          </a:p>
        </p:txBody>
      </p:sp>
      <p:sp>
        <p:nvSpPr>
          <p:cNvPr id="10" name="Rectangle 9"/>
          <p:cNvSpPr/>
          <p:nvPr/>
        </p:nvSpPr>
        <p:spPr>
          <a:xfrm>
            <a:off x="609600" y="1828800"/>
            <a:ext cx="6324600" cy="3970318"/>
          </a:xfrm>
          <a:prstGeom prst="rect">
            <a:avLst/>
          </a:prstGeom>
        </p:spPr>
        <p:txBody>
          <a:bodyPr wrap="square">
            <a:spAutoFit/>
          </a:bodyPr>
          <a:lstStyle/>
          <a:p>
            <a:r>
              <a:rPr lang="en-US" dirty="0">
                <a:latin typeface="Calibri" pitchFamily="34" charset="0"/>
              </a:rPr>
              <a:t>A </a:t>
            </a:r>
            <a:r>
              <a:rPr lang="en-US" b="1" dirty="0">
                <a:latin typeface="Calibri" pitchFamily="34" charset="0"/>
              </a:rPr>
              <a:t>Model</a:t>
            </a:r>
            <a:r>
              <a:rPr lang="en-US" dirty="0">
                <a:latin typeface="Calibri" pitchFamily="34" charset="0"/>
              </a:rPr>
              <a:t> speaks to the</a:t>
            </a:r>
            <a:r>
              <a:rPr lang="en-US" b="1" dirty="0">
                <a:latin typeface="Calibri" pitchFamily="34" charset="0"/>
              </a:rPr>
              <a:t> architecture </a:t>
            </a:r>
            <a:r>
              <a:rPr lang="en-US" dirty="0">
                <a:latin typeface="Calibri" pitchFamily="34" charset="0"/>
              </a:rPr>
              <a:t>that holds the program.</a:t>
            </a:r>
          </a:p>
          <a:p>
            <a:endParaRPr lang="en-US" dirty="0">
              <a:latin typeface="Calibri" pitchFamily="34" charset="0"/>
            </a:endParaRPr>
          </a:p>
          <a:p>
            <a:r>
              <a:rPr lang="en-US" dirty="0">
                <a:latin typeface="Calibri" pitchFamily="34" charset="0"/>
              </a:rPr>
              <a:t>A Model is a </a:t>
            </a:r>
            <a:r>
              <a:rPr lang="en-US" b="1" dirty="0">
                <a:latin typeface="Calibri" pitchFamily="34" charset="0"/>
              </a:rPr>
              <a:t>structure</a:t>
            </a:r>
            <a:r>
              <a:rPr lang="en-US" dirty="0">
                <a:latin typeface="Calibri" pitchFamily="34" charset="0"/>
              </a:rPr>
              <a:t> that is fixed and regularized and </a:t>
            </a:r>
            <a:r>
              <a:rPr lang="en-US" dirty="0" smtClean="0">
                <a:latin typeface="Calibri" pitchFamily="34" charset="0"/>
              </a:rPr>
              <a:t>attends to:</a:t>
            </a:r>
            <a:endParaRPr lang="en-US" dirty="0">
              <a:latin typeface="Calibri" pitchFamily="34" charset="0"/>
            </a:endParaRPr>
          </a:p>
          <a:p>
            <a:endParaRPr lang="en-US" dirty="0">
              <a:latin typeface="Calibri" pitchFamily="34" charset="0"/>
            </a:endParaRPr>
          </a:p>
          <a:p>
            <a:pPr>
              <a:lnSpc>
                <a:spcPct val="200000"/>
              </a:lnSpc>
              <a:buClr>
                <a:schemeClr val="tx2"/>
              </a:buClr>
              <a:buSzPct val="105000"/>
              <a:buFont typeface="Wingdings" pitchFamily="2" charset="2"/>
              <a:buChar char=""/>
            </a:pPr>
            <a:r>
              <a:rPr lang="en-US" dirty="0" smtClean="0">
                <a:latin typeface="Calibri" pitchFamily="34" charset="0"/>
              </a:rPr>
              <a:t>  Space-where is learning taking place?</a:t>
            </a:r>
          </a:p>
          <a:p>
            <a:pPr>
              <a:lnSpc>
                <a:spcPct val="200000"/>
              </a:lnSpc>
              <a:buClr>
                <a:schemeClr val="tx2"/>
              </a:buClr>
              <a:buSzPct val="105000"/>
              <a:buFont typeface="Wingdings" pitchFamily="2" charset="2"/>
              <a:buChar char=""/>
            </a:pPr>
            <a:r>
              <a:rPr lang="en-US" dirty="0" smtClean="0">
                <a:latin typeface="Calibri" pitchFamily="34" charset="0"/>
              </a:rPr>
              <a:t>  Time-when is learning taking place?</a:t>
            </a:r>
          </a:p>
          <a:p>
            <a:pPr>
              <a:lnSpc>
                <a:spcPct val="200000"/>
              </a:lnSpc>
              <a:buClr>
                <a:schemeClr val="tx2"/>
              </a:buClr>
              <a:buSzPct val="105000"/>
              <a:buFont typeface="Wingdings" pitchFamily="2" charset="2"/>
              <a:buChar char=""/>
            </a:pPr>
            <a:r>
              <a:rPr lang="en-US" dirty="0" smtClean="0">
                <a:latin typeface="Calibri" pitchFamily="34" charset="0"/>
              </a:rPr>
              <a:t>  People-who are the learners?</a:t>
            </a:r>
          </a:p>
          <a:p>
            <a:pPr>
              <a:lnSpc>
                <a:spcPct val="200000"/>
              </a:lnSpc>
              <a:buClr>
                <a:schemeClr val="tx2"/>
              </a:buClr>
              <a:buSzPct val="105000"/>
              <a:buFont typeface="Wingdings" pitchFamily="2" charset="2"/>
              <a:buChar char=""/>
            </a:pPr>
            <a:r>
              <a:rPr lang="en-US" dirty="0" smtClean="0">
                <a:latin typeface="Calibri" pitchFamily="34" charset="0"/>
              </a:rPr>
              <a:t>  Teachers—who are the teachers?</a:t>
            </a:r>
          </a:p>
          <a:p>
            <a:pPr>
              <a:lnSpc>
                <a:spcPct val="200000"/>
              </a:lnSpc>
              <a:buClr>
                <a:schemeClr val="tx2"/>
              </a:buClr>
              <a:buSzPct val="105000"/>
              <a:buFont typeface="Wingdings" pitchFamily="2" charset="2"/>
              <a:buChar char=""/>
            </a:pPr>
            <a:r>
              <a:rPr lang="en-US" dirty="0" smtClean="0">
                <a:latin typeface="Calibri" pitchFamily="34" charset="0"/>
              </a:rPr>
              <a:t>  Purpose—what is the architecture trying to achieve?</a:t>
            </a:r>
            <a:endParaRPr lang="en-US" dirty="0">
              <a:latin typeface="Calibri" pitchFamily="34"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Freeform 2"/>
          <p:cNvSpPr>
            <a:spLocks/>
          </p:cNvSpPr>
          <p:nvPr/>
        </p:nvSpPr>
        <p:spPr bwMode="auto">
          <a:xfrm rot="10800000">
            <a:off x="0" y="0"/>
            <a:ext cx="9144000" cy="2438400"/>
          </a:xfrm>
          <a:custGeom>
            <a:avLst/>
            <a:gdLst>
              <a:gd name="T0" fmla="*/ 7220261 w 1098"/>
              <a:gd name="T1" fmla="*/ 2006108 h 361"/>
              <a:gd name="T2" fmla="*/ 9144000 w 1098"/>
              <a:gd name="T3" fmla="*/ 1904789 h 361"/>
              <a:gd name="T4" fmla="*/ 9144000 w 1098"/>
              <a:gd name="T5" fmla="*/ 2438400 h 361"/>
              <a:gd name="T6" fmla="*/ 0 w 1098"/>
              <a:gd name="T7" fmla="*/ 2438400 h 361"/>
              <a:gd name="T8" fmla="*/ 0 w 1098"/>
              <a:gd name="T9" fmla="*/ 0 h 361"/>
              <a:gd name="T10" fmla="*/ 7220261 w 1098"/>
              <a:gd name="T11" fmla="*/ 2006108 h 361"/>
              <a:gd name="T12" fmla="*/ 0 60000 65536"/>
              <a:gd name="T13" fmla="*/ 0 60000 65536"/>
              <a:gd name="T14" fmla="*/ 0 60000 65536"/>
              <a:gd name="T15" fmla="*/ 0 60000 65536"/>
              <a:gd name="T16" fmla="*/ 0 60000 65536"/>
              <a:gd name="T17" fmla="*/ 0 60000 65536"/>
              <a:gd name="T18" fmla="*/ 0 w 1098"/>
              <a:gd name="T19" fmla="*/ 0 h 361"/>
              <a:gd name="T20" fmla="*/ 1098 w 1098"/>
              <a:gd name="T21" fmla="*/ 361 h 361"/>
            </a:gdLst>
            <a:ahLst/>
            <a:cxnLst>
              <a:cxn ang="T12">
                <a:pos x="T0" y="T1"/>
              </a:cxn>
              <a:cxn ang="T13">
                <a:pos x="T2" y="T3"/>
              </a:cxn>
              <a:cxn ang="T14">
                <a:pos x="T4" y="T5"/>
              </a:cxn>
              <a:cxn ang="T15">
                <a:pos x="T6" y="T7"/>
              </a:cxn>
              <a:cxn ang="T16">
                <a:pos x="T8" y="T9"/>
              </a:cxn>
              <a:cxn ang="T17">
                <a:pos x="T10" y="T11"/>
              </a:cxn>
            </a:cxnLst>
            <a:rect l="T18" t="T19" r="T20" b="T21"/>
            <a:pathLst>
              <a:path w="1098" h="361">
                <a:moveTo>
                  <a:pt x="867" y="297"/>
                </a:moveTo>
                <a:cubicBezTo>
                  <a:pt x="946" y="297"/>
                  <a:pt x="1024" y="292"/>
                  <a:pt x="1098" y="282"/>
                </a:cubicBezTo>
                <a:cubicBezTo>
                  <a:pt x="1098" y="361"/>
                  <a:pt x="1098" y="361"/>
                  <a:pt x="1098" y="361"/>
                </a:cubicBezTo>
                <a:cubicBezTo>
                  <a:pt x="0" y="361"/>
                  <a:pt x="0" y="361"/>
                  <a:pt x="0" y="361"/>
                </a:cubicBezTo>
                <a:cubicBezTo>
                  <a:pt x="0" y="0"/>
                  <a:pt x="0" y="0"/>
                  <a:pt x="0" y="0"/>
                </a:cubicBezTo>
                <a:cubicBezTo>
                  <a:pt x="133" y="174"/>
                  <a:pt x="471" y="297"/>
                  <a:pt x="867" y="297"/>
                </a:cubicBezTo>
                <a:close/>
              </a:path>
            </a:pathLst>
          </a:custGeom>
          <a:solidFill>
            <a:srgbClr val="F6D16F"/>
          </a:solidFill>
          <a:ln w="9525">
            <a:noFill/>
            <a:round/>
            <a:headEnd/>
            <a:tailEnd/>
          </a:ln>
        </p:spPr>
        <p:txBody>
          <a:bodyPr/>
          <a:lstStyle/>
          <a:p>
            <a:endParaRPr lang="en-US"/>
          </a:p>
        </p:txBody>
      </p:sp>
      <p:sp>
        <p:nvSpPr>
          <p:cNvPr id="7171" name="Freeform 3"/>
          <p:cNvSpPr>
            <a:spLocks noChangeAspect="1"/>
          </p:cNvSpPr>
          <p:nvPr/>
        </p:nvSpPr>
        <p:spPr bwMode="auto">
          <a:xfrm rot="10800000">
            <a:off x="0" y="4343400"/>
            <a:ext cx="9144000" cy="2590800"/>
          </a:xfrm>
          <a:custGeom>
            <a:avLst/>
            <a:gdLst>
              <a:gd name="T0" fmla="*/ 9144000 w 1066"/>
              <a:gd name="T1" fmla="*/ 472774 h 274"/>
              <a:gd name="T2" fmla="*/ 9144000 w 1066"/>
              <a:gd name="T3" fmla="*/ 0 h 274"/>
              <a:gd name="T4" fmla="*/ 0 w 1066"/>
              <a:gd name="T5" fmla="*/ 0 h 274"/>
              <a:gd name="T6" fmla="*/ 0 w 1066"/>
              <a:gd name="T7" fmla="*/ 2590800 h 274"/>
              <a:gd name="T8" fmla="*/ 7308336 w 1066"/>
              <a:gd name="T9" fmla="*/ 368763 h 274"/>
              <a:gd name="T10" fmla="*/ 9144000 w 1066"/>
              <a:gd name="T11" fmla="*/ 472774 h 274"/>
              <a:gd name="T12" fmla="*/ 0 60000 65536"/>
              <a:gd name="T13" fmla="*/ 0 60000 65536"/>
              <a:gd name="T14" fmla="*/ 0 60000 65536"/>
              <a:gd name="T15" fmla="*/ 0 60000 65536"/>
              <a:gd name="T16" fmla="*/ 0 60000 65536"/>
              <a:gd name="T17" fmla="*/ 0 60000 65536"/>
              <a:gd name="T18" fmla="*/ 0 w 1066"/>
              <a:gd name="T19" fmla="*/ 0 h 274"/>
              <a:gd name="T20" fmla="*/ 1066 w 1066"/>
              <a:gd name="T21" fmla="*/ 274 h 274"/>
            </a:gdLst>
            <a:ahLst/>
            <a:cxnLst>
              <a:cxn ang="T12">
                <a:pos x="T0" y="T1"/>
              </a:cxn>
              <a:cxn ang="T13">
                <a:pos x="T2" y="T3"/>
              </a:cxn>
              <a:cxn ang="T14">
                <a:pos x="T4" y="T5"/>
              </a:cxn>
              <a:cxn ang="T15">
                <a:pos x="T6" y="T7"/>
              </a:cxn>
              <a:cxn ang="T16">
                <a:pos x="T8" y="T9"/>
              </a:cxn>
              <a:cxn ang="T17">
                <a:pos x="T10" y="T11"/>
              </a:cxn>
            </a:cxnLst>
            <a:rect l="T18" t="T19" r="T20" b="T21"/>
            <a:pathLst>
              <a:path w="1066" h="274">
                <a:moveTo>
                  <a:pt x="1066" y="50"/>
                </a:moveTo>
                <a:cubicBezTo>
                  <a:pt x="1066" y="0"/>
                  <a:pt x="1066" y="0"/>
                  <a:pt x="1066" y="0"/>
                </a:cubicBezTo>
                <a:cubicBezTo>
                  <a:pt x="0" y="0"/>
                  <a:pt x="0" y="0"/>
                  <a:pt x="0" y="0"/>
                </a:cubicBezTo>
                <a:cubicBezTo>
                  <a:pt x="0" y="274"/>
                  <a:pt x="0" y="274"/>
                  <a:pt x="0" y="274"/>
                </a:cubicBezTo>
                <a:cubicBezTo>
                  <a:pt x="177" y="133"/>
                  <a:pt x="492" y="39"/>
                  <a:pt x="852" y="39"/>
                </a:cubicBezTo>
                <a:cubicBezTo>
                  <a:pt x="925" y="39"/>
                  <a:pt x="997" y="43"/>
                  <a:pt x="1066" y="50"/>
                </a:cubicBezTo>
                <a:close/>
              </a:path>
            </a:pathLst>
          </a:custGeom>
          <a:solidFill>
            <a:srgbClr val="70859F"/>
          </a:solidFill>
          <a:ln w="9525">
            <a:noFill/>
            <a:round/>
            <a:headEnd/>
            <a:tailEnd/>
          </a:ln>
        </p:spPr>
        <p:txBody>
          <a:bodyPr/>
          <a:lstStyle/>
          <a:p>
            <a:endParaRPr lang="en-US"/>
          </a:p>
        </p:txBody>
      </p:sp>
      <p:sp>
        <p:nvSpPr>
          <p:cNvPr id="7172" name="TextBox 3"/>
          <p:cNvSpPr txBox="1">
            <a:spLocks noChangeArrowheads="1"/>
          </p:cNvSpPr>
          <p:nvPr/>
        </p:nvSpPr>
        <p:spPr bwMode="auto">
          <a:xfrm>
            <a:off x="6629400" y="6096000"/>
            <a:ext cx="2133600" cy="307975"/>
          </a:xfrm>
          <a:prstGeom prst="rect">
            <a:avLst/>
          </a:prstGeom>
          <a:noFill/>
          <a:ln w="9525">
            <a:noFill/>
            <a:miter lim="800000"/>
            <a:headEnd/>
            <a:tailEnd/>
          </a:ln>
        </p:spPr>
        <p:txBody>
          <a:bodyPr>
            <a:spAutoFit/>
          </a:bodyPr>
          <a:lstStyle/>
          <a:p>
            <a:pPr algn="r"/>
            <a:r>
              <a:rPr lang="en-US" sz="1400">
                <a:latin typeface="Calibri" pitchFamily="34" charset="0"/>
              </a:rPr>
              <a:t>Can’t Cut It</a:t>
            </a:r>
          </a:p>
        </p:txBody>
      </p:sp>
      <p:sp>
        <p:nvSpPr>
          <p:cNvPr id="7173" name="TextBox 4"/>
          <p:cNvSpPr txBox="1">
            <a:spLocks noChangeArrowheads="1"/>
          </p:cNvSpPr>
          <p:nvPr/>
        </p:nvSpPr>
        <p:spPr bwMode="auto">
          <a:xfrm>
            <a:off x="304800" y="1219200"/>
            <a:ext cx="7239000" cy="1015663"/>
          </a:xfrm>
          <a:prstGeom prst="rect">
            <a:avLst/>
          </a:prstGeom>
          <a:noFill/>
          <a:ln w="9525">
            <a:noFill/>
            <a:miter lim="800000"/>
            <a:headEnd/>
            <a:tailEnd/>
          </a:ln>
        </p:spPr>
        <p:txBody>
          <a:bodyPr>
            <a:spAutoFit/>
          </a:bodyPr>
          <a:lstStyle/>
          <a:p>
            <a:r>
              <a:rPr lang="en-US" sz="3000" dirty="0">
                <a:latin typeface="Balloon Bd BT" pitchFamily="66" charset="0"/>
              </a:rPr>
              <a:t>Powerful </a:t>
            </a:r>
            <a:r>
              <a:rPr lang="en-US" sz="3000" dirty="0" smtClean="0">
                <a:latin typeface="Balloon Bd BT" pitchFamily="66" charset="0"/>
              </a:rPr>
              <a:t>L</a:t>
            </a:r>
            <a:r>
              <a:rPr lang="en-US" sz="3000" dirty="0" smtClean="0">
                <a:latin typeface="Balloon Bd BT" pitchFamily="66" charset="0"/>
              </a:rPr>
              <a:t>earning </a:t>
            </a:r>
            <a:r>
              <a:rPr lang="en-US" sz="3000" dirty="0">
                <a:latin typeface="Balloon Bd BT" pitchFamily="66" charset="0"/>
              </a:rPr>
              <a:t>R</a:t>
            </a:r>
            <a:r>
              <a:rPr lang="en-US" sz="3000" dirty="0" smtClean="0">
                <a:latin typeface="Balloon Bd BT" pitchFamily="66" charset="0"/>
              </a:rPr>
              <a:t>equires </a:t>
            </a:r>
          </a:p>
          <a:p>
            <a:r>
              <a:rPr lang="en-US" sz="3000" dirty="0" smtClean="0">
                <a:latin typeface="Balloon Bd BT" pitchFamily="66" charset="0"/>
              </a:rPr>
              <a:t>A </a:t>
            </a:r>
            <a:r>
              <a:rPr lang="en-US" sz="3000" dirty="0" smtClean="0">
                <a:latin typeface="Balloon Bd BT" pitchFamily="66" charset="0"/>
              </a:rPr>
              <a:t>Powerful </a:t>
            </a:r>
            <a:r>
              <a:rPr lang="en-US" sz="3000" dirty="0" smtClean="0">
                <a:latin typeface="Balloon Bd BT" pitchFamily="66" charset="0"/>
              </a:rPr>
              <a:t>M</a:t>
            </a:r>
            <a:r>
              <a:rPr lang="en-US" sz="3000" dirty="0" smtClean="0">
                <a:latin typeface="Balloon Bd BT" pitchFamily="66" charset="0"/>
              </a:rPr>
              <a:t>odel</a:t>
            </a:r>
            <a:endParaRPr lang="en-US" sz="3000" dirty="0">
              <a:latin typeface="Balloon Bd BT" pitchFamily="66" charset="0"/>
            </a:endParaRPr>
          </a:p>
        </p:txBody>
      </p:sp>
      <p:sp>
        <p:nvSpPr>
          <p:cNvPr id="7174" name="TextBox 5"/>
          <p:cNvSpPr txBox="1">
            <a:spLocks noChangeArrowheads="1"/>
          </p:cNvSpPr>
          <p:nvPr/>
        </p:nvSpPr>
        <p:spPr bwMode="auto">
          <a:xfrm>
            <a:off x="1600200" y="2362200"/>
            <a:ext cx="5943600" cy="2308225"/>
          </a:xfrm>
          <a:prstGeom prst="rect">
            <a:avLst/>
          </a:prstGeom>
          <a:noFill/>
          <a:ln w="9525">
            <a:noFill/>
            <a:miter lim="800000"/>
            <a:headEnd/>
            <a:tailEnd/>
          </a:ln>
        </p:spPr>
        <p:txBody>
          <a:bodyPr>
            <a:spAutoFit/>
          </a:bodyPr>
          <a:lstStyle/>
          <a:p>
            <a:r>
              <a:rPr lang="en-US">
                <a:latin typeface="Calibri" pitchFamily="34" charset="0"/>
              </a:rPr>
              <a:t>… Schools as we know them don’t play a significant enough role in enabling children to be on a lifelong Jewish journey of meaning and purpose like:</a:t>
            </a:r>
          </a:p>
          <a:p>
            <a:endParaRPr lang="en-US">
              <a:latin typeface="Calibri" pitchFamily="34" charset="0"/>
            </a:endParaRPr>
          </a:p>
          <a:p>
            <a:pPr>
              <a:buFontTx/>
              <a:buBlip>
                <a:blip r:embed="rId3"/>
              </a:buBlip>
            </a:pPr>
            <a:r>
              <a:rPr lang="en-US">
                <a:latin typeface="Calibri" pitchFamily="34" charset="0"/>
              </a:rPr>
              <a:t>  Applying Torah to Daily Life</a:t>
            </a:r>
          </a:p>
          <a:p>
            <a:pPr>
              <a:buFontTx/>
              <a:buBlip>
                <a:blip r:embed="rId3"/>
              </a:buBlip>
            </a:pPr>
            <a:r>
              <a:rPr lang="en-US">
                <a:latin typeface="Calibri" pitchFamily="34" charset="0"/>
              </a:rPr>
              <a:t>  Developing a Jewish Moral Compass to mend the world</a:t>
            </a:r>
          </a:p>
          <a:p>
            <a:pPr>
              <a:buFontTx/>
              <a:buBlip>
                <a:blip r:embed="rId3"/>
              </a:buBlip>
            </a:pPr>
            <a:r>
              <a:rPr lang="en-US">
                <a:latin typeface="Calibri" pitchFamily="34" charset="0"/>
              </a:rPr>
              <a:t>  Living Spiritually Awakened with Jewish rootedness</a:t>
            </a:r>
          </a:p>
          <a:p>
            <a:pPr>
              <a:buFontTx/>
              <a:buBlip>
                <a:blip r:embed="rId3"/>
              </a:buBlip>
            </a:pPr>
            <a:r>
              <a:rPr lang="en-US">
                <a:latin typeface="Calibri" pitchFamily="34" charset="0"/>
              </a:rPr>
              <a:t>  Belonging to the Land and People of Israel</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Freeform 2"/>
          <p:cNvSpPr>
            <a:spLocks/>
          </p:cNvSpPr>
          <p:nvPr/>
        </p:nvSpPr>
        <p:spPr bwMode="auto">
          <a:xfrm rot="10800000">
            <a:off x="0" y="0"/>
            <a:ext cx="9144000" cy="2438400"/>
          </a:xfrm>
          <a:custGeom>
            <a:avLst/>
            <a:gdLst>
              <a:gd name="T0" fmla="*/ 7220261 w 1098"/>
              <a:gd name="T1" fmla="*/ 2006108 h 361"/>
              <a:gd name="T2" fmla="*/ 9144000 w 1098"/>
              <a:gd name="T3" fmla="*/ 1904789 h 361"/>
              <a:gd name="T4" fmla="*/ 9144000 w 1098"/>
              <a:gd name="T5" fmla="*/ 2438400 h 361"/>
              <a:gd name="T6" fmla="*/ 0 w 1098"/>
              <a:gd name="T7" fmla="*/ 2438400 h 361"/>
              <a:gd name="T8" fmla="*/ 0 w 1098"/>
              <a:gd name="T9" fmla="*/ 0 h 361"/>
              <a:gd name="T10" fmla="*/ 7220261 w 1098"/>
              <a:gd name="T11" fmla="*/ 2006108 h 361"/>
              <a:gd name="T12" fmla="*/ 0 60000 65536"/>
              <a:gd name="T13" fmla="*/ 0 60000 65536"/>
              <a:gd name="T14" fmla="*/ 0 60000 65536"/>
              <a:gd name="T15" fmla="*/ 0 60000 65536"/>
              <a:gd name="T16" fmla="*/ 0 60000 65536"/>
              <a:gd name="T17" fmla="*/ 0 60000 65536"/>
              <a:gd name="T18" fmla="*/ 0 w 1098"/>
              <a:gd name="T19" fmla="*/ 0 h 361"/>
              <a:gd name="T20" fmla="*/ 1098 w 1098"/>
              <a:gd name="T21" fmla="*/ 361 h 361"/>
            </a:gdLst>
            <a:ahLst/>
            <a:cxnLst>
              <a:cxn ang="T12">
                <a:pos x="T0" y="T1"/>
              </a:cxn>
              <a:cxn ang="T13">
                <a:pos x="T2" y="T3"/>
              </a:cxn>
              <a:cxn ang="T14">
                <a:pos x="T4" y="T5"/>
              </a:cxn>
              <a:cxn ang="T15">
                <a:pos x="T6" y="T7"/>
              </a:cxn>
              <a:cxn ang="T16">
                <a:pos x="T8" y="T9"/>
              </a:cxn>
              <a:cxn ang="T17">
                <a:pos x="T10" y="T11"/>
              </a:cxn>
            </a:cxnLst>
            <a:rect l="T18" t="T19" r="T20" b="T21"/>
            <a:pathLst>
              <a:path w="1098" h="361">
                <a:moveTo>
                  <a:pt x="867" y="297"/>
                </a:moveTo>
                <a:cubicBezTo>
                  <a:pt x="946" y="297"/>
                  <a:pt x="1024" y="292"/>
                  <a:pt x="1098" y="282"/>
                </a:cubicBezTo>
                <a:cubicBezTo>
                  <a:pt x="1098" y="361"/>
                  <a:pt x="1098" y="361"/>
                  <a:pt x="1098" y="361"/>
                </a:cubicBezTo>
                <a:cubicBezTo>
                  <a:pt x="0" y="361"/>
                  <a:pt x="0" y="361"/>
                  <a:pt x="0" y="361"/>
                </a:cubicBezTo>
                <a:cubicBezTo>
                  <a:pt x="0" y="0"/>
                  <a:pt x="0" y="0"/>
                  <a:pt x="0" y="0"/>
                </a:cubicBezTo>
                <a:cubicBezTo>
                  <a:pt x="133" y="174"/>
                  <a:pt x="471" y="297"/>
                  <a:pt x="867" y="297"/>
                </a:cubicBezTo>
                <a:close/>
              </a:path>
            </a:pathLst>
          </a:custGeom>
          <a:solidFill>
            <a:srgbClr val="F6D16F"/>
          </a:solidFill>
          <a:ln w="9525">
            <a:noFill/>
            <a:round/>
            <a:headEnd/>
            <a:tailEnd/>
          </a:ln>
        </p:spPr>
        <p:txBody>
          <a:bodyPr/>
          <a:lstStyle/>
          <a:p>
            <a:endParaRPr lang="en-US"/>
          </a:p>
        </p:txBody>
      </p:sp>
      <p:sp>
        <p:nvSpPr>
          <p:cNvPr id="8195" name="Freeform 3"/>
          <p:cNvSpPr>
            <a:spLocks noChangeAspect="1"/>
          </p:cNvSpPr>
          <p:nvPr/>
        </p:nvSpPr>
        <p:spPr bwMode="auto">
          <a:xfrm rot="10800000">
            <a:off x="0" y="4343400"/>
            <a:ext cx="9144000" cy="2590800"/>
          </a:xfrm>
          <a:custGeom>
            <a:avLst/>
            <a:gdLst>
              <a:gd name="T0" fmla="*/ 9144000 w 1066"/>
              <a:gd name="T1" fmla="*/ 472774 h 274"/>
              <a:gd name="T2" fmla="*/ 9144000 w 1066"/>
              <a:gd name="T3" fmla="*/ 0 h 274"/>
              <a:gd name="T4" fmla="*/ 0 w 1066"/>
              <a:gd name="T5" fmla="*/ 0 h 274"/>
              <a:gd name="T6" fmla="*/ 0 w 1066"/>
              <a:gd name="T7" fmla="*/ 2590800 h 274"/>
              <a:gd name="T8" fmla="*/ 7308336 w 1066"/>
              <a:gd name="T9" fmla="*/ 368763 h 274"/>
              <a:gd name="T10" fmla="*/ 9144000 w 1066"/>
              <a:gd name="T11" fmla="*/ 472774 h 274"/>
              <a:gd name="T12" fmla="*/ 0 60000 65536"/>
              <a:gd name="T13" fmla="*/ 0 60000 65536"/>
              <a:gd name="T14" fmla="*/ 0 60000 65536"/>
              <a:gd name="T15" fmla="*/ 0 60000 65536"/>
              <a:gd name="T16" fmla="*/ 0 60000 65536"/>
              <a:gd name="T17" fmla="*/ 0 60000 65536"/>
              <a:gd name="T18" fmla="*/ 0 w 1066"/>
              <a:gd name="T19" fmla="*/ 0 h 274"/>
              <a:gd name="T20" fmla="*/ 1066 w 1066"/>
              <a:gd name="T21" fmla="*/ 274 h 274"/>
            </a:gdLst>
            <a:ahLst/>
            <a:cxnLst>
              <a:cxn ang="T12">
                <a:pos x="T0" y="T1"/>
              </a:cxn>
              <a:cxn ang="T13">
                <a:pos x="T2" y="T3"/>
              </a:cxn>
              <a:cxn ang="T14">
                <a:pos x="T4" y="T5"/>
              </a:cxn>
              <a:cxn ang="T15">
                <a:pos x="T6" y="T7"/>
              </a:cxn>
              <a:cxn ang="T16">
                <a:pos x="T8" y="T9"/>
              </a:cxn>
              <a:cxn ang="T17">
                <a:pos x="T10" y="T11"/>
              </a:cxn>
            </a:cxnLst>
            <a:rect l="T18" t="T19" r="T20" b="T21"/>
            <a:pathLst>
              <a:path w="1066" h="274">
                <a:moveTo>
                  <a:pt x="1066" y="50"/>
                </a:moveTo>
                <a:cubicBezTo>
                  <a:pt x="1066" y="0"/>
                  <a:pt x="1066" y="0"/>
                  <a:pt x="1066" y="0"/>
                </a:cubicBezTo>
                <a:cubicBezTo>
                  <a:pt x="0" y="0"/>
                  <a:pt x="0" y="0"/>
                  <a:pt x="0" y="0"/>
                </a:cubicBezTo>
                <a:cubicBezTo>
                  <a:pt x="0" y="274"/>
                  <a:pt x="0" y="274"/>
                  <a:pt x="0" y="274"/>
                </a:cubicBezTo>
                <a:cubicBezTo>
                  <a:pt x="177" y="133"/>
                  <a:pt x="492" y="39"/>
                  <a:pt x="852" y="39"/>
                </a:cubicBezTo>
                <a:cubicBezTo>
                  <a:pt x="925" y="39"/>
                  <a:pt x="997" y="43"/>
                  <a:pt x="1066" y="50"/>
                </a:cubicBezTo>
                <a:close/>
              </a:path>
            </a:pathLst>
          </a:custGeom>
          <a:solidFill>
            <a:srgbClr val="70859F"/>
          </a:solidFill>
          <a:ln w="9525">
            <a:noFill/>
            <a:round/>
            <a:headEnd/>
            <a:tailEnd/>
          </a:ln>
        </p:spPr>
        <p:txBody>
          <a:bodyPr/>
          <a:lstStyle/>
          <a:p>
            <a:endParaRPr lang="en-US"/>
          </a:p>
        </p:txBody>
      </p:sp>
      <p:sp>
        <p:nvSpPr>
          <p:cNvPr id="8196" name="TextBox 3"/>
          <p:cNvSpPr txBox="1">
            <a:spLocks noChangeArrowheads="1"/>
          </p:cNvSpPr>
          <p:nvPr/>
        </p:nvSpPr>
        <p:spPr bwMode="auto">
          <a:xfrm>
            <a:off x="6629400" y="6096000"/>
            <a:ext cx="2133600" cy="307975"/>
          </a:xfrm>
          <a:prstGeom prst="rect">
            <a:avLst/>
          </a:prstGeom>
          <a:noFill/>
          <a:ln w="9525">
            <a:noFill/>
            <a:miter lim="800000"/>
            <a:headEnd/>
            <a:tailEnd/>
          </a:ln>
        </p:spPr>
        <p:txBody>
          <a:bodyPr>
            <a:spAutoFit/>
          </a:bodyPr>
          <a:lstStyle/>
          <a:p>
            <a:pPr algn="r"/>
            <a:r>
              <a:rPr lang="en-US" sz="1400">
                <a:latin typeface="Calibri" pitchFamily="34" charset="0"/>
              </a:rPr>
              <a:t>Can’t Cut It</a:t>
            </a:r>
          </a:p>
        </p:txBody>
      </p:sp>
      <p:sp>
        <p:nvSpPr>
          <p:cNvPr id="8197" name="TextBox 4"/>
          <p:cNvSpPr txBox="1">
            <a:spLocks noChangeArrowheads="1"/>
          </p:cNvSpPr>
          <p:nvPr/>
        </p:nvSpPr>
        <p:spPr bwMode="auto">
          <a:xfrm>
            <a:off x="762000" y="533400"/>
            <a:ext cx="3810000" cy="553998"/>
          </a:xfrm>
          <a:prstGeom prst="rect">
            <a:avLst/>
          </a:prstGeom>
          <a:noFill/>
          <a:ln w="9525">
            <a:noFill/>
            <a:miter lim="800000"/>
            <a:headEnd/>
            <a:tailEnd/>
          </a:ln>
        </p:spPr>
        <p:txBody>
          <a:bodyPr wrap="square">
            <a:spAutoFit/>
          </a:bodyPr>
          <a:lstStyle/>
          <a:p>
            <a:r>
              <a:rPr lang="en-US" sz="3000" dirty="0">
                <a:latin typeface="Balloon Bd BT" pitchFamily="66" charset="0"/>
              </a:rPr>
              <a:t>21</a:t>
            </a:r>
            <a:r>
              <a:rPr lang="en-US" sz="3000" baseline="30000" dirty="0">
                <a:latin typeface="Balloon Bd BT" pitchFamily="66" charset="0"/>
              </a:rPr>
              <a:t>st</a:t>
            </a:r>
            <a:r>
              <a:rPr lang="en-US" sz="3000" dirty="0">
                <a:latin typeface="Balloon Bd BT" pitchFamily="66" charset="0"/>
              </a:rPr>
              <a:t> </a:t>
            </a:r>
            <a:r>
              <a:rPr lang="en-US" sz="3000" dirty="0" smtClean="0">
                <a:latin typeface="Balloon Bd BT" pitchFamily="66" charset="0"/>
              </a:rPr>
              <a:t>Century Goals</a:t>
            </a:r>
            <a:endParaRPr lang="en-US" sz="3000" dirty="0">
              <a:latin typeface="Balloon Bd BT" pitchFamily="66" charset="0"/>
            </a:endParaRPr>
          </a:p>
        </p:txBody>
      </p:sp>
      <p:sp>
        <p:nvSpPr>
          <p:cNvPr id="7" name="Rectangle 6"/>
          <p:cNvSpPr/>
          <p:nvPr/>
        </p:nvSpPr>
        <p:spPr>
          <a:xfrm>
            <a:off x="1600200" y="1447800"/>
            <a:ext cx="6705600" cy="3786188"/>
          </a:xfrm>
          <a:prstGeom prst="rect">
            <a:avLst/>
          </a:prstGeom>
        </p:spPr>
        <p:txBody>
          <a:bodyPr>
            <a:spAutoFit/>
          </a:bodyPr>
          <a:lstStyle/>
          <a:p>
            <a:r>
              <a:rPr lang="en-US" sz="2200">
                <a:solidFill>
                  <a:srgbClr val="000000"/>
                </a:solidFill>
                <a:latin typeface="Calibri" pitchFamily="34" charset="0"/>
                <a:ea typeface="Times New Roman" pitchFamily="18" charset="0"/>
                <a:cs typeface="Arial" pitchFamily="34" charset="0"/>
              </a:rPr>
              <a:t>Today goals for learners are </a:t>
            </a:r>
            <a:r>
              <a:rPr lang="en-US" sz="2200" i="1">
                <a:solidFill>
                  <a:srgbClr val="000000"/>
                </a:solidFill>
                <a:latin typeface="Calibri" pitchFamily="34" charset="0"/>
                <a:ea typeface="Times New Roman" pitchFamily="18" charset="0"/>
                <a:cs typeface="Arial" pitchFamily="34" charset="0"/>
              </a:rPr>
              <a:t>not just about knowledge.</a:t>
            </a:r>
          </a:p>
          <a:p>
            <a:pPr eaLnBrk="0" hangingPunct="0"/>
            <a:endParaRPr lang="en-US" sz="1400">
              <a:solidFill>
                <a:srgbClr val="000000"/>
              </a:solidFill>
              <a:latin typeface="Calibri" pitchFamily="34" charset="0"/>
              <a:ea typeface="Times New Roman" pitchFamily="18" charset="0"/>
              <a:cs typeface="Arial" pitchFamily="34" charset="0"/>
            </a:endParaRPr>
          </a:p>
          <a:p>
            <a:pPr eaLnBrk="0" hangingPunct="0"/>
            <a:r>
              <a:rPr lang="en-US">
                <a:solidFill>
                  <a:srgbClr val="000000"/>
                </a:solidFill>
                <a:latin typeface="Calibri" pitchFamily="34" charset="0"/>
                <a:ea typeface="Times New Roman" pitchFamily="18" charset="0"/>
                <a:cs typeface="Arial" pitchFamily="34" charset="0"/>
              </a:rPr>
              <a:t>Success: When a learner has the desire and capacity to integrate the following:</a:t>
            </a:r>
          </a:p>
          <a:p>
            <a:pPr eaLnBrk="0" hangingPunct="0"/>
            <a:endParaRPr lang="en-US" sz="1500">
              <a:solidFill>
                <a:srgbClr val="000000"/>
              </a:solidFill>
              <a:latin typeface="Calibri" pitchFamily="34" charset="0"/>
              <a:ea typeface="Times New Roman" pitchFamily="18" charset="0"/>
              <a:cs typeface="Arial" pitchFamily="34" charset="0"/>
            </a:endParaRPr>
          </a:p>
          <a:p>
            <a:pPr eaLnBrk="0" hangingPunct="0"/>
            <a:r>
              <a:rPr lang="en-US">
                <a:solidFill>
                  <a:srgbClr val="000000"/>
                </a:solidFill>
                <a:latin typeface="Calibri" pitchFamily="34" charset="0"/>
                <a:ea typeface="Times New Roman" pitchFamily="18" charset="0"/>
                <a:cs typeface="Arial" pitchFamily="34" charset="0"/>
              </a:rPr>
              <a:t>Mind: “I can access the knowledge and skills to be on my Jewish journey”</a:t>
            </a:r>
            <a:endParaRPr lang="en-US">
              <a:solidFill>
                <a:srgbClr val="000000"/>
              </a:solidFill>
              <a:latin typeface="Calibri" pitchFamily="34" charset="0"/>
              <a:cs typeface="Arial" pitchFamily="34" charset="0"/>
            </a:endParaRPr>
          </a:p>
          <a:p>
            <a:pPr eaLnBrk="0" hangingPunct="0"/>
            <a:endParaRPr lang="en-US" sz="1500">
              <a:solidFill>
                <a:srgbClr val="000000"/>
              </a:solidFill>
              <a:latin typeface="Calibri" pitchFamily="34" charset="0"/>
              <a:cs typeface="Times New Roman" pitchFamily="18" charset="0"/>
            </a:endParaRPr>
          </a:p>
          <a:p>
            <a:pPr eaLnBrk="0" hangingPunct="0"/>
            <a:r>
              <a:rPr lang="en-US">
                <a:solidFill>
                  <a:srgbClr val="000000"/>
                </a:solidFill>
                <a:latin typeface="Calibri" pitchFamily="34" charset="0"/>
                <a:cs typeface="Times New Roman" pitchFamily="18" charset="0"/>
              </a:rPr>
              <a:t>Heart: “I believe it is worthy to be on a Jewish journey.”</a:t>
            </a:r>
            <a:endParaRPr lang="en-US">
              <a:solidFill>
                <a:srgbClr val="000000"/>
              </a:solidFill>
              <a:latin typeface="Calibri" pitchFamily="34" charset="0"/>
              <a:cs typeface="Arial" pitchFamily="34" charset="0"/>
            </a:endParaRPr>
          </a:p>
          <a:p>
            <a:pPr eaLnBrk="0" hangingPunct="0"/>
            <a:endParaRPr lang="en-US" sz="1500">
              <a:solidFill>
                <a:srgbClr val="000000"/>
              </a:solidFill>
              <a:latin typeface="Calibri" pitchFamily="34" charset="0"/>
              <a:cs typeface="Times New Roman" pitchFamily="18" charset="0"/>
            </a:endParaRPr>
          </a:p>
          <a:p>
            <a:pPr eaLnBrk="0" hangingPunct="0"/>
            <a:r>
              <a:rPr lang="en-US">
                <a:solidFill>
                  <a:srgbClr val="000000"/>
                </a:solidFill>
                <a:latin typeface="Calibri" pitchFamily="34" charset="0"/>
                <a:cs typeface="Times New Roman" pitchFamily="18" charset="0"/>
              </a:rPr>
              <a:t>Feet: “I am connected. I’m on a Jewish journey because I am a member of the community/the Jewish people.”</a:t>
            </a:r>
            <a:endParaRPr lang="en-US">
              <a:solidFill>
                <a:srgbClr val="000000"/>
              </a:solidFill>
              <a:latin typeface="Calibri" pitchFamily="34" charset="0"/>
              <a:cs typeface="Arial" pitchFamily="34" charset="0"/>
            </a:endParaRPr>
          </a:p>
          <a:p>
            <a:pPr eaLnBrk="0" hangingPunct="0"/>
            <a:endParaRPr lang="en-US" sz="1500">
              <a:solidFill>
                <a:srgbClr val="000000"/>
              </a:solidFill>
              <a:latin typeface="Calibri" pitchFamily="34" charset="0"/>
              <a:cs typeface="Times New Roman" pitchFamily="18" charset="0"/>
            </a:endParaRPr>
          </a:p>
          <a:p>
            <a:pPr eaLnBrk="0" hangingPunct="0"/>
            <a:r>
              <a:rPr lang="en-US">
                <a:solidFill>
                  <a:srgbClr val="000000"/>
                </a:solidFill>
                <a:latin typeface="Calibri" pitchFamily="34" charset="0"/>
                <a:cs typeface="Times New Roman" pitchFamily="18" charset="0"/>
              </a:rPr>
              <a:t>Hands: “I take action. I enact my Jewish journey in real life spheres.”</a:t>
            </a:r>
            <a:endParaRPr lang="en-US">
              <a:solidFill>
                <a:srgbClr val="000000"/>
              </a:solidFill>
              <a:latin typeface="Calibri" pitchFamily="34" charset="0"/>
              <a:cs typeface="Arial" pitchFamily="34" charset="0"/>
            </a:endParaRPr>
          </a:p>
        </p:txBody>
      </p:sp>
      <p:pic>
        <p:nvPicPr>
          <p:cNvPr id="8199" name="Picture 3" descr="http://www.potential2success.com/silhouette%20of%20people%20talking.jpg"/>
          <p:cNvPicPr>
            <a:picLocks noChangeAspect="1" noChangeArrowheads="1"/>
          </p:cNvPicPr>
          <p:nvPr/>
        </p:nvPicPr>
        <p:blipFill>
          <a:blip r:embed="rId3" cstate="print"/>
          <a:srcRect/>
          <a:stretch>
            <a:fillRect/>
          </a:stretch>
        </p:blipFill>
        <p:spPr bwMode="auto">
          <a:xfrm>
            <a:off x="457200" y="5638800"/>
            <a:ext cx="741363" cy="573088"/>
          </a:xfrm>
          <a:prstGeom prst="rect">
            <a:avLst/>
          </a:prstGeom>
          <a:noFill/>
          <a:ln w="9525">
            <a:noFill/>
            <a:miter lim="800000"/>
            <a:headEnd/>
            <a:tailEnd/>
          </a:ln>
        </p:spPr>
      </p:pic>
      <p:sp>
        <p:nvSpPr>
          <p:cNvPr id="8200" name="TextBox 8"/>
          <p:cNvSpPr txBox="1">
            <a:spLocks noChangeArrowheads="1"/>
          </p:cNvSpPr>
          <p:nvPr/>
        </p:nvSpPr>
        <p:spPr bwMode="auto">
          <a:xfrm>
            <a:off x="1295400" y="5486400"/>
            <a:ext cx="5257800" cy="923925"/>
          </a:xfrm>
          <a:prstGeom prst="rect">
            <a:avLst/>
          </a:prstGeom>
          <a:noFill/>
          <a:ln w="9525">
            <a:noFill/>
            <a:miter lim="800000"/>
            <a:headEnd/>
            <a:tailEnd/>
          </a:ln>
        </p:spPr>
        <p:txBody>
          <a:bodyPr>
            <a:spAutoFit/>
          </a:bodyPr>
          <a:lstStyle/>
          <a:p>
            <a:r>
              <a:rPr lang="en-US" b="1">
                <a:latin typeface="Calibri" pitchFamily="34" charset="0"/>
              </a:rPr>
              <a:t>How does a classroom setting support these goals?</a:t>
            </a:r>
          </a:p>
          <a:p>
            <a:r>
              <a:rPr lang="en-US" b="1">
                <a:latin typeface="Calibri" pitchFamily="34" charset="0"/>
              </a:rPr>
              <a:t>What else is needed? Look for 5 emerging characteristics.</a:t>
            </a:r>
          </a:p>
        </p:txBody>
      </p:sp>
      <p:pic>
        <p:nvPicPr>
          <p:cNvPr id="8201" name="Picture 5" descr="http://www.chopra.com/files/images/MindBOdysize1.jpg"/>
          <p:cNvPicPr>
            <a:picLocks noChangeAspect="1" noChangeArrowheads="1"/>
          </p:cNvPicPr>
          <p:nvPr/>
        </p:nvPicPr>
        <p:blipFill>
          <a:blip r:embed="rId4" cstate="print"/>
          <a:srcRect/>
          <a:stretch>
            <a:fillRect/>
          </a:stretch>
        </p:blipFill>
        <p:spPr bwMode="auto">
          <a:xfrm>
            <a:off x="1219200" y="2895600"/>
            <a:ext cx="317500" cy="317500"/>
          </a:xfrm>
          <a:prstGeom prst="rect">
            <a:avLst/>
          </a:prstGeom>
          <a:noFill/>
          <a:ln w="9525">
            <a:noFill/>
            <a:miter lim="800000"/>
            <a:headEnd/>
            <a:tailEnd/>
          </a:ln>
        </p:spPr>
      </p:pic>
      <p:pic>
        <p:nvPicPr>
          <p:cNvPr id="8202" name="Picture 7" descr="http://cardiophile.com/wp-content/uploads/2008/01/heart-in-hands.jpg"/>
          <p:cNvPicPr>
            <a:picLocks noChangeAspect="1" noChangeArrowheads="1"/>
          </p:cNvPicPr>
          <p:nvPr/>
        </p:nvPicPr>
        <p:blipFill>
          <a:blip r:embed="rId5" cstate="print"/>
          <a:srcRect/>
          <a:stretch>
            <a:fillRect/>
          </a:stretch>
        </p:blipFill>
        <p:spPr bwMode="auto">
          <a:xfrm>
            <a:off x="1219200" y="3581400"/>
            <a:ext cx="387350" cy="382588"/>
          </a:xfrm>
          <a:prstGeom prst="rect">
            <a:avLst/>
          </a:prstGeom>
          <a:noFill/>
          <a:ln w="9525">
            <a:noFill/>
            <a:miter lim="800000"/>
            <a:headEnd/>
            <a:tailEnd/>
          </a:ln>
        </p:spPr>
      </p:pic>
      <p:pic>
        <p:nvPicPr>
          <p:cNvPr id="8203" name="Picture 9" descr="http://www.nerve.com/CS/blogs/scanner/2008/06/16-22/feet-761353.jpg"/>
          <p:cNvPicPr>
            <a:picLocks noChangeAspect="1" noChangeArrowheads="1"/>
          </p:cNvPicPr>
          <p:nvPr/>
        </p:nvPicPr>
        <p:blipFill>
          <a:blip r:embed="rId6" cstate="print"/>
          <a:srcRect/>
          <a:stretch>
            <a:fillRect/>
          </a:stretch>
        </p:blipFill>
        <p:spPr bwMode="auto">
          <a:xfrm>
            <a:off x="1143000" y="4191000"/>
            <a:ext cx="404813" cy="381000"/>
          </a:xfrm>
          <a:prstGeom prst="rect">
            <a:avLst/>
          </a:prstGeom>
          <a:noFill/>
          <a:ln w="9525">
            <a:noFill/>
            <a:miter lim="800000"/>
            <a:headEnd/>
            <a:tailEnd/>
          </a:ln>
        </p:spPr>
      </p:pic>
      <p:pic>
        <p:nvPicPr>
          <p:cNvPr id="8204" name="Picture 13" descr="http://www.harvardsquarelibrary.org/Hands/images/human_hands.jpg"/>
          <p:cNvPicPr>
            <a:picLocks noChangeAspect="1" noChangeArrowheads="1"/>
          </p:cNvPicPr>
          <p:nvPr/>
        </p:nvPicPr>
        <p:blipFill>
          <a:blip r:embed="rId7" cstate="print"/>
          <a:srcRect/>
          <a:stretch>
            <a:fillRect/>
          </a:stretch>
        </p:blipFill>
        <p:spPr bwMode="auto">
          <a:xfrm>
            <a:off x="1219200" y="4800600"/>
            <a:ext cx="317500" cy="419100"/>
          </a:xfrm>
          <a:prstGeom prst="rect">
            <a:avLst/>
          </a:prstGeom>
          <a:noFill/>
          <a:ln w="9525">
            <a:noFill/>
            <a:miter lim="800000"/>
            <a:headEnd/>
            <a:tailEnd/>
          </a:ln>
        </p:spPr>
      </p:pic>
      <p:pic>
        <p:nvPicPr>
          <p:cNvPr id="8205" name="Picture 15" descr="http://static.squidoo.com/resize/squidoo_images/-1/draft_lens1557857module52703242photo_1250731959success.jpg"/>
          <p:cNvPicPr>
            <a:picLocks noChangeAspect="1" noChangeArrowheads="1"/>
          </p:cNvPicPr>
          <p:nvPr/>
        </p:nvPicPr>
        <p:blipFill>
          <a:blip r:embed="rId8" cstate="print"/>
          <a:srcRect/>
          <a:stretch>
            <a:fillRect/>
          </a:stretch>
        </p:blipFill>
        <p:spPr bwMode="auto">
          <a:xfrm>
            <a:off x="838200" y="2057400"/>
            <a:ext cx="658813" cy="584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Freeform 2"/>
          <p:cNvSpPr>
            <a:spLocks/>
          </p:cNvSpPr>
          <p:nvPr/>
        </p:nvSpPr>
        <p:spPr bwMode="auto">
          <a:xfrm rot="10800000">
            <a:off x="0" y="0"/>
            <a:ext cx="9144000" cy="2438400"/>
          </a:xfrm>
          <a:custGeom>
            <a:avLst/>
            <a:gdLst>
              <a:gd name="T0" fmla="*/ 7220261 w 1098"/>
              <a:gd name="T1" fmla="*/ 2006108 h 361"/>
              <a:gd name="T2" fmla="*/ 9144000 w 1098"/>
              <a:gd name="T3" fmla="*/ 1904789 h 361"/>
              <a:gd name="T4" fmla="*/ 9144000 w 1098"/>
              <a:gd name="T5" fmla="*/ 2438400 h 361"/>
              <a:gd name="T6" fmla="*/ 0 w 1098"/>
              <a:gd name="T7" fmla="*/ 2438400 h 361"/>
              <a:gd name="T8" fmla="*/ 0 w 1098"/>
              <a:gd name="T9" fmla="*/ 0 h 361"/>
              <a:gd name="T10" fmla="*/ 7220261 w 1098"/>
              <a:gd name="T11" fmla="*/ 2006108 h 361"/>
              <a:gd name="T12" fmla="*/ 0 60000 65536"/>
              <a:gd name="T13" fmla="*/ 0 60000 65536"/>
              <a:gd name="T14" fmla="*/ 0 60000 65536"/>
              <a:gd name="T15" fmla="*/ 0 60000 65536"/>
              <a:gd name="T16" fmla="*/ 0 60000 65536"/>
              <a:gd name="T17" fmla="*/ 0 60000 65536"/>
              <a:gd name="T18" fmla="*/ 0 w 1098"/>
              <a:gd name="T19" fmla="*/ 0 h 361"/>
              <a:gd name="T20" fmla="*/ 1098 w 1098"/>
              <a:gd name="T21" fmla="*/ 361 h 361"/>
            </a:gdLst>
            <a:ahLst/>
            <a:cxnLst>
              <a:cxn ang="T12">
                <a:pos x="T0" y="T1"/>
              </a:cxn>
              <a:cxn ang="T13">
                <a:pos x="T2" y="T3"/>
              </a:cxn>
              <a:cxn ang="T14">
                <a:pos x="T4" y="T5"/>
              </a:cxn>
              <a:cxn ang="T15">
                <a:pos x="T6" y="T7"/>
              </a:cxn>
              <a:cxn ang="T16">
                <a:pos x="T8" y="T9"/>
              </a:cxn>
              <a:cxn ang="T17">
                <a:pos x="T10" y="T11"/>
              </a:cxn>
            </a:cxnLst>
            <a:rect l="T18" t="T19" r="T20" b="T21"/>
            <a:pathLst>
              <a:path w="1098" h="361">
                <a:moveTo>
                  <a:pt x="867" y="297"/>
                </a:moveTo>
                <a:cubicBezTo>
                  <a:pt x="946" y="297"/>
                  <a:pt x="1024" y="292"/>
                  <a:pt x="1098" y="282"/>
                </a:cubicBezTo>
                <a:cubicBezTo>
                  <a:pt x="1098" y="361"/>
                  <a:pt x="1098" y="361"/>
                  <a:pt x="1098" y="361"/>
                </a:cubicBezTo>
                <a:cubicBezTo>
                  <a:pt x="0" y="361"/>
                  <a:pt x="0" y="361"/>
                  <a:pt x="0" y="361"/>
                </a:cubicBezTo>
                <a:cubicBezTo>
                  <a:pt x="0" y="0"/>
                  <a:pt x="0" y="0"/>
                  <a:pt x="0" y="0"/>
                </a:cubicBezTo>
                <a:cubicBezTo>
                  <a:pt x="133" y="174"/>
                  <a:pt x="471" y="297"/>
                  <a:pt x="867" y="297"/>
                </a:cubicBezTo>
                <a:close/>
              </a:path>
            </a:pathLst>
          </a:custGeom>
          <a:solidFill>
            <a:srgbClr val="F6D16F"/>
          </a:solidFill>
          <a:ln w="9525">
            <a:noFill/>
            <a:round/>
            <a:headEnd/>
            <a:tailEnd/>
          </a:ln>
        </p:spPr>
        <p:txBody>
          <a:bodyPr/>
          <a:lstStyle/>
          <a:p>
            <a:endParaRPr lang="en-US"/>
          </a:p>
        </p:txBody>
      </p:sp>
      <p:sp>
        <p:nvSpPr>
          <p:cNvPr id="9219" name="Freeform 3"/>
          <p:cNvSpPr>
            <a:spLocks noChangeAspect="1"/>
          </p:cNvSpPr>
          <p:nvPr/>
        </p:nvSpPr>
        <p:spPr bwMode="auto">
          <a:xfrm rot="10800000">
            <a:off x="0" y="4267200"/>
            <a:ext cx="9144000" cy="2590800"/>
          </a:xfrm>
          <a:custGeom>
            <a:avLst/>
            <a:gdLst>
              <a:gd name="T0" fmla="*/ 9144000 w 1066"/>
              <a:gd name="T1" fmla="*/ 472774 h 274"/>
              <a:gd name="T2" fmla="*/ 9144000 w 1066"/>
              <a:gd name="T3" fmla="*/ 0 h 274"/>
              <a:gd name="T4" fmla="*/ 0 w 1066"/>
              <a:gd name="T5" fmla="*/ 0 h 274"/>
              <a:gd name="T6" fmla="*/ 0 w 1066"/>
              <a:gd name="T7" fmla="*/ 2590800 h 274"/>
              <a:gd name="T8" fmla="*/ 7308336 w 1066"/>
              <a:gd name="T9" fmla="*/ 368763 h 274"/>
              <a:gd name="T10" fmla="*/ 9144000 w 1066"/>
              <a:gd name="T11" fmla="*/ 472774 h 274"/>
              <a:gd name="T12" fmla="*/ 0 60000 65536"/>
              <a:gd name="T13" fmla="*/ 0 60000 65536"/>
              <a:gd name="T14" fmla="*/ 0 60000 65536"/>
              <a:gd name="T15" fmla="*/ 0 60000 65536"/>
              <a:gd name="T16" fmla="*/ 0 60000 65536"/>
              <a:gd name="T17" fmla="*/ 0 60000 65536"/>
              <a:gd name="T18" fmla="*/ 0 w 1066"/>
              <a:gd name="T19" fmla="*/ 0 h 274"/>
              <a:gd name="T20" fmla="*/ 1066 w 1066"/>
              <a:gd name="T21" fmla="*/ 274 h 274"/>
            </a:gdLst>
            <a:ahLst/>
            <a:cxnLst>
              <a:cxn ang="T12">
                <a:pos x="T0" y="T1"/>
              </a:cxn>
              <a:cxn ang="T13">
                <a:pos x="T2" y="T3"/>
              </a:cxn>
              <a:cxn ang="T14">
                <a:pos x="T4" y="T5"/>
              </a:cxn>
              <a:cxn ang="T15">
                <a:pos x="T6" y="T7"/>
              </a:cxn>
              <a:cxn ang="T16">
                <a:pos x="T8" y="T9"/>
              </a:cxn>
              <a:cxn ang="T17">
                <a:pos x="T10" y="T11"/>
              </a:cxn>
            </a:cxnLst>
            <a:rect l="T18" t="T19" r="T20" b="T21"/>
            <a:pathLst>
              <a:path w="1066" h="274">
                <a:moveTo>
                  <a:pt x="1066" y="50"/>
                </a:moveTo>
                <a:cubicBezTo>
                  <a:pt x="1066" y="0"/>
                  <a:pt x="1066" y="0"/>
                  <a:pt x="1066" y="0"/>
                </a:cubicBezTo>
                <a:cubicBezTo>
                  <a:pt x="0" y="0"/>
                  <a:pt x="0" y="0"/>
                  <a:pt x="0" y="0"/>
                </a:cubicBezTo>
                <a:cubicBezTo>
                  <a:pt x="0" y="274"/>
                  <a:pt x="0" y="274"/>
                  <a:pt x="0" y="274"/>
                </a:cubicBezTo>
                <a:cubicBezTo>
                  <a:pt x="177" y="133"/>
                  <a:pt x="492" y="39"/>
                  <a:pt x="852" y="39"/>
                </a:cubicBezTo>
                <a:cubicBezTo>
                  <a:pt x="925" y="39"/>
                  <a:pt x="997" y="43"/>
                  <a:pt x="1066" y="50"/>
                </a:cubicBezTo>
                <a:close/>
              </a:path>
            </a:pathLst>
          </a:custGeom>
          <a:solidFill>
            <a:srgbClr val="70859F"/>
          </a:solidFill>
          <a:ln w="9525">
            <a:noFill/>
            <a:round/>
            <a:headEnd/>
            <a:tailEnd/>
          </a:ln>
        </p:spPr>
        <p:txBody>
          <a:bodyPr/>
          <a:lstStyle/>
          <a:p>
            <a:endParaRPr lang="en-US"/>
          </a:p>
        </p:txBody>
      </p:sp>
      <p:sp>
        <p:nvSpPr>
          <p:cNvPr id="9220" name="Rectangle 1"/>
          <p:cNvSpPr>
            <a:spLocks noChangeArrowheads="1"/>
          </p:cNvSpPr>
          <p:nvPr/>
        </p:nvSpPr>
        <p:spPr bwMode="auto">
          <a:xfrm>
            <a:off x="914400" y="914400"/>
            <a:ext cx="6400800" cy="1016000"/>
          </a:xfrm>
          <a:prstGeom prst="rect">
            <a:avLst/>
          </a:prstGeom>
          <a:noFill/>
          <a:ln w="9525">
            <a:noFill/>
            <a:miter lim="800000"/>
            <a:headEnd/>
            <a:tailEnd/>
          </a:ln>
        </p:spPr>
        <p:txBody>
          <a:bodyPr anchor="ctr">
            <a:spAutoFit/>
          </a:bodyPr>
          <a:lstStyle/>
          <a:p>
            <a:pPr algn="ctr"/>
            <a:r>
              <a:rPr lang="en-US" sz="3000">
                <a:latin typeface="Balloon Bd BT" pitchFamily="66" charset="0"/>
                <a:ea typeface="Times New Roman" pitchFamily="18" charset="0"/>
                <a:cs typeface="Arial" pitchFamily="34" charset="0"/>
              </a:rPr>
              <a:t>21</a:t>
            </a:r>
            <a:r>
              <a:rPr lang="en-US" sz="3000" baseline="30000">
                <a:latin typeface="Balloon Bd BT" pitchFamily="66" charset="0"/>
                <a:ea typeface="Times New Roman" pitchFamily="18" charset="0"/>
                <a:cs typeface="Arial" pitchFamily="34" charset="0"/>
              </a:rPr>
              <a:t>st</a:t>
            </a:r>
            <a:r>
              <a:rPr lang="en-US" sz="3000">
                <a:latin typeface="Balloon Bd BT" pitchFamily="66" charset="0"/>
                <a:ea typeface="Times New Roman" pitchFamily="18" charset="0"/>
                <a:cs typeface="Arial" pitchFamily="34" charset="0"/>
              </a:rPr>
              <a:t> Century Models:</a:t>
            </a:r>
          </a:p>
          <a:p>
            <a:pPr algn="ctr"/>
            <a:r>
              <a:rPr lang="en-US" sz="3000">
                <a:latin typeface="Balloon Bd BT" pitchFamily="66" charset="0"/>
                <a:ea typeface="Times New Roman" pitchFamily="18" charset="0"/>
                <a:cs typeface="Arial" pitchFamily="34" charset="0"/>
              </a:rPr>
              <a:t>Can’t Cut it Without the Family </a:t>
            </a:r>
          </a:p>
        </p:txBody>
      </p:sp>
      <p:sp>
        <p:nvSpPr>
          <p:cNvPr id="9221" name="Rectangle 4"/>
          <p:cNvSpPr>
            <a:spLocks noChangeArrowheads="1"/>
          </p:cNvSpPr>
          <p:nvPr/>
        </p:nvSpPr>
        <p:spPr bwMode="auto">
          <a:xfrm>
            <a:off x="914400" y="2362200"/>
            <a:ext cx="7086600" cy="2126864"/>
          </a:xfrm>
          <a:prstGeom prst="rect">
            <a:avLst/>
          </a:prstGeom>
          <a:noFill/>
          <a:ln w="9525">
            <a:noFill/>
            <a:miter lim="800000"/>
            <a:headEnd/>
            <a:tailEnd/>
          </a:ln>
        </p:spPr>
        <p:txBody>
          <a:bodyPr>
            <a:spAutoFit/>
          </a:bodyPr>
          <a:lstStyle/>
          <a:p>
            <a:pPr>
              <a:lnSpc>
                <a:spcPct val="150000"/>
              </a:lnSpc>
            </a:pPr>
            <a:r>
              <a:rPr lang="en-US" dirty="0">
                <a:latin typeface="Calibri" pitchFamily="34" charset="0"/>
              </a:rPr>
              <a:t>The best predictor of what the religious and spiritual lives of youth will </a:t>
            </a:r>
          </a:p>
          <a:p>
            <a:pPr>
              <a:lnSpc>
                <a:spcPct val="150000"/>
              </a:lnSpc>
            </a:pPr>
            <a:r>
              <a:rPr lang="en-US" dirty="0" smtClean="0">
                <a:latin typeface="Calibri" pitchFamily="34" charset="0"/>
              </a:rPr>
              <a:t>look </a:t>
            </a:r>
            <a:r>
              <a:rPr lang="en-US" dirty="0">
                <a:latin typeface="Calibri" pitchFamily="34" charset="0"/>
              </a:rPr>
              <a:t>like is what the religious and spiritual lives of their parents look like </a:t>
            </a:r>
          </a:p>
          <a:p>
            <a:pPr>
              <a:lnSpc>
                <a:spcPct val="150000"/>
              </a:lnSpc>
            </a:pPr>
            <a:r>
              <a:rPr lang="en-US" dirty="0" smtClean="0">
                <a:latin typeface="Calibri" pitchFamily="34" charset="0"/>
              </a:rPr>
              <a:t>(</a:t>
            </a:r>
            <a:r>
              <a:rPr lang="en-US" dirty="0">
                <a:latin typeface="Calibri" pitchFamily="34" charset="0"/>
              </a:rPr>
              <a:t>Smith, 2003). Parental influence is manifest by socialization and, </a:t>
            </a:r>
          </a:p>
          <a:p>
            <a:pPr>
              <a:lnSpc>
                <a:spcPct val="150000"/>
              </a:lnSpc>
            </a:pPr>
            <a:r>
              <a:rPr lang="en-US" dirty="0" smtClean="0">
                <a:latin typeface="Calibri" pitchFamily="34" charset="0"/>
              </a:rPr>
              <a:t>indirectly</a:t>
            </a:r>
            <a:r>
              <a:rPr lang="en-US" dirty="0">
                <a:latin typeface="Calibri" pitchFamily="34" charset="0"/>
              </a:rPr>
              <a:t>, by the way parents relate to their children and the forces in </a:t>
            </a:r>
          </a:p>
          <a:p>
            <a:pPr>
              <a:lnSpc>
                <a:spcPct val="150000"/>
              </a:lnSpc>
            </a:pPr>
            <a:r>
              <a:rPr lang="en-US" dirty="0" smtClean="0">
                <a:latin typeface="Calibri" pitchFamily="34" charset="0"/>
              </a:rPr>
              <a:t>their </a:t>
            </a:r>
            <a:r>
              <a:rPr lang="en-US" dirty="0">
                <a:latin typeface="Calibri" pitchFamily="34" charset="0"/>
              </a:rPr>
              <a:t>environment. </a:t>
            </a:r>
          </a:p>
        </p:txBody>
      </p:sp>
      <p:sp>
        <p:nvSpPr>
          <p:cNvPr id="9222" name="Rectangle 3"/>
          <p:cNvSpPr>
            <a:spLocks noChangeArrowheads="1"/>
          </p:cNvSpPr>
          <p:nvPr/>
        </p:nvSpPr>
        <p:spPr bwMode="auto">
          <a:xfrm rot="10800000" flipV="1">
            <a:off x="2514600" y="4783708"/>
            <a:ext cx="5105400" cy="538609"/>
          </a:xfrm>
          <a:prstGeom prst="rect">
            <a:avLst/>
          </a:prstGeom>
          <a:noFill/>
          <a:ln w="9525">
            <a:noFill/>
            <a:miter lim="800000"/>
            <a:headEnd/>
            <a:tailEnd/>
          </a:ln>
        </p:spPr>
        <p:txBody>
          <a:bodyPr wrap="square" anchor="ctr">
            <a:spAutoFit/>
          </a:bodyPr>
          <a:lstStyle/>
          <a:p>
            <a:r>
              <a:rPr lang="en-US" sz="1000" i="1" dirty="0">
                <a:latin typeface="Verdana" pitchFamily="34" charset="0"/>
                <a:cs typeface="Times New Roman" pitchFamily="18" charset="0"/>
              </a:rPr>
              <a:t>The </a:t>
            </a:r>
            <a:r>
              <a:rPr lang="en-US" sz="1000" i="1" dirty="0" err="1">
                <a:latin typeface="Verdana" pitchFamily="34" charset="0"/>
                <a:cs typeface="Times New Roman" pitchFamily="18" charset="0"/>
              </a:rPr>
              <a:t>Lookstein</a:t>
            </a:r>
            <a:r>
              <a:rPr lang="en-US" sz="1000" i="1" dirty="0">
                <a:latin typeface="Verdana" pitchFamily="34" charset="0"/>
                <a:cs typeface="Times New Roman" pitchFamily="18" charset="0"/>
              </a:rPr>
              <a:t> Center’s Online Journal: </a:t>
            </a:r>
            <a:r>
              <a:rPr lang="en-US" sz="1000" i="1" dirty="0">
                <a:latin typeface="Verdana" pitchFamily="34" charset="0"/>
                <a:cs typeface="Times New Roman" pitchFamily="18" charset="0"/>
                <a:hlinkClick r:id="rId3"/>
              </a:rPr>
              <a:t>http://www.lookstein.org/online_journal.php?id=245</a:t>
            </a:r>
            <a:endParaRPr lang="en-US" sz="1000" i="1" dirty="0">
              <a:latin typeface="Verdana" pitchFamily="34" charset="0"/>
              <a:cs typeface="Times New Roman" pitchFamily="18" charset="0"/>
            </a:endParaRPr>
          </a:p>
          <a:p>
            <a:r>
              <a:rPr lang="en-US" sz="900" dirty="0">
                <a:cs typeface="Arial" pitchFamily="34" charset="0"/>
              </a:rPr>
              <a:t> </a:t>
            </a:r>
            <a:endParaRPr lang="en-US" dirty="0">
              <a:cs typeface="Arial" pitchFamily="34" charset="0"/>
            </a:endParaRPr>
          </a:p>
        </p:txBody>
      </p:sp>
      <p:sp>
        <p:nvSpPr>
          <p:cNvPr id="9223" name="TextBox 7"/>
          <p:cNvSpPr txBox="1">
            <a:spLocks noChangeArrowheads="1"/>
          </p:cNvSpPr>
          <p:nvPr/>
        </p:nvSpPr>
        <p:spPr bwMode="auto">
          <a:xfrm>
            <a:off x="5943600" y="6172200"/>
            <a:ext cx="3048000" cy="307975"/>
          </a:xfrm>
          <a:prstGeom prst="rect">
            <a:avLst/>
          </a:prstGeom>
          <a:noFill/>
          <a:ln w="9525">
            <a:noFill/>
            <a:miter lim="800000"/>
            <a:headEnd/>
            <a:tailEnd/>
          </a:ln>
        </p:spPr>
        <p:txBody>
          <a:bodyPr>
            <a:spAutoFit/>
          </a:bodyPr>
          <a:lstStyle/>
          <a:p>
            <a:pPr algn="r"/>
            <a:r>
              <a:rPr lang="en-US" sz="1400">
                <a:latin typeface="Calibri" pitchFamily="34" charset="0"/>
              </a:rPr>
              <a:t>What is the role of family?</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Freeform 2"/>
          <p:cNvSpPr>
            <a:spLocks/>
          </p:cNvSpPr>
          <p:nvPr/>
        </p:nvSpPr>
        <p:spPr bwMode="auto">
          <a:xfrm rot="10800000">
            <a:off x="0" y="0"/>
            <a:ext cx="9144000" cy="2438400"/>
          </a:xfrm>
          <a:custGeom>
            <a:avLst/>
            <a:gdLst>
              <a:gd name="T0" fmla="*/ 7220261 w 1098"/>
              <a:gd name="T1" fmla="*/ 2006108 h 361"/>
              <a:gd name="T2" fmla="*/ 9144000 w 1098"/>
              <a:gd name="T3" fmla="*/ 1904789 h 361"/>
              <a:gd name="T4" fmla="*/ 9144000 w 1098"/>
              <a:gd name="T5" fmla="*/ 2438400 h 361"/>
              <a:gd name="T6" fmla="*/ 0 w 1098"/>
              <a:gd name="T7" fmla="*/ 2438400 h 361"/>
              <a:gd name="T8" fmla="*/ 0 w 1098"/>
              <a:gd name="T9" fmla="*/ 0 h 361"/>
              <a:gd name="T10" fmla="*/ 7220261 w 1098"/>
              <a:gd name="T11" fmla="*/ 2006108 h 361"/>
              <a:gd name="T12" fmla="*/ 0 60000 65536"/>
              <a:gd name="T13" fmla="*/ 0 60000 65536"/>
              <a:gd name="T14" fmla="*/ 0 60000 65536"/>
              <a:gd name="T15" fmla="*/ 0 60000 65536"/>
              <a:gd name="T16" fmla="*/ 0 60000 65536"/>
              <a:gd name="T17" fmla="*/ 0 60000 65536"/>
              <a:gd name="T18" fmla="*/ 0 w 1098"/>
              <a:gd name="T19" fmla="*/ 0 h 361"/>
              <a:gd name="T20" fmla="*/ 1098 w 1098"/>
              <a:gd name="T21" fmla="*/ 361 h 361"/>
            </a:gdLst>
            <a:ahLst/>
            <a:cxnLst>
              <a:cxn ang="T12">
                <a:pos x="T0" y="T1"/>
              </a:cxn>
              <a:cxn ang="T13">
                <a:pos x="T2" y="T3"/>
              </a:cxn>
              <a:cxn ang="T14">
                <a:pos x="T4" y="T5"/>
              </a:cxn>
              <a:cxn ang="T15">
                <a:pos x="T6" y="T7"/>
              </a:cxn>
              <a:cxn ang="T16">
                <a:pos x="T8" y="T9"/>
              </a:cxn>
              <a:cxn ang="T17">
                <a:pos x="T10" y="T11"/>
              </a:cxn>
            </a:cxnLst>
            <a:rect l="T18" t="T19" r="T20" b="T21"/>
            <a:pathLst>
              <a:path w="1098" h="361">
                <a:moveTo>
                  <a:pt x="867" y="297"/>
                </a:moveTo>
                <a:cubicBezTo>
                  <a:pt x="946" y="297"/>
                  <a:pt x="1024" y="292"/>
                  <a:pt x="1098" y="282"/>
                </a:cubicBezTo>
                <a:cubicBezTo>
                  <a:pt x="1098" y="361"/>
                  <a:pt x="1098" y="361"/>
                  <a:pt x="1098" y="361"/>
                </a:cubicBezTo>
                <a:cubicBezTo>
                  <a:pt x="0" y="361"/>
                  <a:pt x="0" y="361"/>
                  <a:pt x="0" y="361"/>
                </a:cubicBezTo>
                <a:cubicBezTo>
                  <a:pt x="0" y="0"/>
                  <a:pt x="0" y="0"/>
                  <a:pt x="0" y="0"/>
                </a:cubicBezTo>
                <a:cubicBezTo>
                  <a:pt x="133" y="174"/>
                  <a:pt x="471" y="297"/>
                  <a:pt x="867" y="297"/>
                </a:cubicBezTo>
                <a:close/>
              </a:path>
            </a:pathLst>
          </a:custGeom>
          <a:solidFill>
            <a:srgbClr val="F6D16F"/>
          </a:solidFill>
          <a:ln w="9525">
            <a:noFill/>
            <a:round/>
            <a:headEnd/>
            <a:tailEnd/>
          </a:ln>
        </p:spPr>
        <p:txBody>
          <a:bodyPr/>
          <a:lstStyle/>
          <a:p>
            <a:endParaRPr lang="en-US"/>
          </a:p>
        </p:txBody>
      </p:sp>
      <p:sp>
        <p:nvSpPr>
          <p:cNvPr id="10243" name="Freeform 3"/>
          <p:cNvSpPr>
            <a:spLocks noChangeAspect="1"/>
          </p:cNvSpPr>
          <p:nvPr/>
        </p:nvSpPr>
        <p:spPr bwMode="auto">
          <a:xfrm rot="10800000">
            <a:off x="0" y="4343400"/>
            <a:ext cx="9144000" cy="2590800"/>
          </a:xfrm>
          <a:custGeom>
            <a:avLst/>
            <a:gdLst>
              <a:gd name="T0" fmla="*/ 9144000 w 1066"/>
              <a:gd name="T1" fmla="*/ 472774 h 274"/>
              <a:gd name="T2" fmla="*/ 9144000 w 1066"/>
              <a:gd name="T3" fmla="*/ 0 h 274"/>
              <a:gd name="T4" fmla="*/ 0 w 1066"/>
              <a:gd name="T5" fmla="*/ 0 h 274"/>
              <a:gd name="T6" fmla="*/ 0 w 1066"/>
              <a:gd name="T7" fmla="*/ 2590800 h 274"/>
              <a:gd name="T8" fmla="*/ 7308336 w 1066"/>
              <a:gd name="T9" fmla="*/ 368763 h 274"/>
              <a:gd name="T10" fmla="*/ 9144000 w 1066"/>
              <a:gd name="T11" fmla="*/ 472774 h 274"/>
              <a:gd name="T12" fmla="*/ 0 60000 65536"/>
              <a:gd name="T13" fmla="*/ 0 60000 65536"/>
              <a:gd name="T14" fmla="*/ 0 60000 65536"/>
              <a:gd name="T15" fmla="*/ 0 60000 65536"/>
              <a:gd name="T16" fmla="*/ 0 60000 65536"/>
              <a:gd name="T17" fmla="*/ 0 60000 65536"/>
              <a:gd name="T18" fmla="*/ 0 w 1066"/>
              <a:gd name="T19" fmla="*/ 0 h 274"/>
              <a:gd name="T20" fmla="*/ 1066 w 1066"/>
              <a:gd name="T21" fmla="*/ 274 h 274"/>
            </a:gdLst>
            <a:ahLst/>
            <a:cxnLst>
              <a:cxn ang="T12">
                <a:pos x="T0" y="T1"/>
              </a:cxn>
              <a:cxn ang="T13">
                <a:pos x="T2" y="T3"/>
              </a:cxn>
              <a:cxn ang="T14">
                <a:pos x="T4" y="T5"/>
              </a:cxn>
              <a:cxn ang="T15">
                <a:pos x="T6" y="T7"/>
              </a:cxn>
              <a:cxn ang="T16">
                <a:pos x="T8" y="T9"/>
              </a:cxn>
              <a:cxn ang="T17">
                <a:pos x="T10" y="T11"/>
              </a:cxn>
            </a:cxnLst>
            <a:rect l="T18" t="T19" r="T20" b="T21"/>
            <a:pathLst>
              <a:path w="1066" h="274">
                <a:moveTo>
                  <a:pt x="1066" y="50"/>
                </a:moveTo>
                <a:cubicBezTo>
                  <a:pt x="1066" y="0"/>
                  <a:pt x="1066" y="0"/>
                  <a:pt x="1066" y="0"/>
                </a:cubicBezTo>
                <a:cubicBezTo>
                  <a:pt x="0" y="0"/>
                  <a:pt x="0" y="0"/>
                  <a:pt x="0" y="0"/>
                </a:cubicBezTo>
                <a:cubicBezTo>
                  <a:pt x="0" y="274"/>
                  <a:pt x="0" y="274"/>
                  <a:pt x="0" y="274"/>
                </a:cubicBezTo>
                <a:cubicBezTo>
                  <a:pt x="177" y="133"/>
                  <a:pt x="492" y="39"/>
                  <a:pt x="852" y="39"/>
                </a:cubicBezTo>
                <a:cubicBezTo>
                  <a:pt x="925" y="39"/>
                  <a:pt x="997" y="43"/>
                  <a:pt x="1066" y="50"/>
                </a:cubicBezTo>
                <a:close/>
              </a:path>
            </a:pathLst>
          </a:custGeom>
          <a:solidFill>
            <a:srgbClr val="70859F"/>
          </a:solidFill>
          <a:ln w="9525">
            <a:noFill/>
            <a:round/>
            <a:headEnd/>
            <a:tailEnd/>
          </a:ln>
        </p:spPr>
        <p:txBody>
          <a:bodyPr/>
          <a:lstStyle/>
          <a:p>
            <a:endParaRPr lang="en-US"/>
          </a:p>
        </p:txBody>
      </p:sp>
      <p:sp>
        <p:nvSpPr>
          <p:cNvPr id="10244" name="TextBox 3"/>
          <p:cNvSpPr txBox="1">
            <a:spLocks noChangeArrowheads="1"/>
          </p:cNvSpPr>
          <p:nvPr/>
        </p:nvSpPr>
        <p:spPr bwMode="auto">
          <a:xfrm>
            <a:off x="5867400" y="6096000"/>
            <a:ext cx="3124200" cy="307975"/>
          </a:xfrm>
          <a:prstGeom prst="rect">
            <a:avLst/>
          </a:prstGeom>
          <a:noFill/>
          <a:ln w="9525">
            <a:noFill/>
            <a:miter lim="800000"/>
            <a:headEnd/>
            <a:tailEnd/>
          </a:ln>
        </p:spPr>
        <p:txBody>
          <a:bodyPr>
            <a:spAutoFit/>
          </a:bodyPr>
          <a:lstStyle/>
          <a:p>
            <a:pPr algn="r"/>
            <a:r>
              <a:rPr lang="en-US" sz="1400">
                <a:latin typeface="Calibri" pitchFamily="34" charset="0"/>
              </a:rPr>
              <a:t>What is the role of family?</a:t>
            </a:r>
          </a:p>
        </p:txBody>
      </p:sp>
      <p:sp>
        <p:nvSpPr>
          <p:cNvPr id="10245" name="Rectangle 1"/>
          <p:cNvSpPr>
            <a:spLocks noChangeArrowheads="1"/>
          </p:cNvSpPr>
          <p:nvPr/>
        </p:nvSpPr>
        <p:spPr bwMode="auto">
          <a:xfrm>
            <a:off x="914400" y="914400"/>
            <a:ext cx="6400800" cy="1016000"/>
          </a:xfrm>
          <a:prstGeom prst="rect">
            <a:avLst/>
          </a:prstGeom>
          <a:noFill/>
          <a:ln w="9525">
            <a:noFill/>
            <a:miter lim="800000"/>
            <a:headEnd/>
            <a:tailEnd/>
          </a:ln>
        </p:spPr>
        <p:txBody>
          <a:bodyPr anchor="ctr">
            <a:spAutoFit/>
          </a:bodyPr>
          <a:lstStyle/>
          <a:p>
            <a:pPr algn="ctr"/>
            <a:r>
              <a:rPr lang="en-US" sz="3000">
                <a:latin typeface="Balloon Bd BT" pitchFamily="66" charset="0"/>
                <a:ea typeface="Times New Roman" pitchFamily="18" charset="0"/>
                <a:cs typeface="Arial" pitchFamily="34" charset="0"/>
              </a:rPr>
              <a:t>21</a:t>
            </a:r>
            <a:r>
              <a:rPr lang="en-US" sz="3000" baseline="30000">
                <a:latin typeface="Balloon Bd BT" pitchFamily="66" charset="0"/>
                <a:ea typeface="Times New Roman" pitchFamily="18" charset="0"/>
                <a:cs typeface="Arial" pitchFamily="34" charset="0"/>
              </a:rPr>
              <a:t>st</a:t>
            </a:r>
            <a:r>
              <a:rPr lang="en-US" sz="3000">
                <a:latin typeface="Balloon Bd BT" pitchFamily="66" charset="0"/>
                <a:ea typeface="Times New Roman" pitchFamily="18" charset="0"/>
                <a:cs typeface="Arial" pitchFamily="34" charset="0"/>
              </a:rPr>
              <a:t> Century Models:</a:t>
            </a:r>
          </a:p>
          <a:p>
            <a:pPr algn="ctr"/>
            <a:r>
              <a:rPr lang="en-US" sz="3000">
                <a:latin typeface="Balloon Bd BT" pitchFamily="66" charset="0"/>
                <a:ea typeface="Times New Roman" pitchFamily="18" charset="0"/>
                <a:cs typeface="Arial" pitchFamily="34" charset="0"/>
              </a:rPr>
              <a:t>Can’t Cut it Without the Family </a:t>
            </a:r>
          </a:p>
        </p:txBody>
      </p:sp>
      <p:sp>
        <p:nvSpPr>
          <p:cNvPr id="32769" name="Rectangle 1"/>
          <p:cNvSpPr>
            <a:spLocks noChangeArrowheads="1"/>
          </p:cNvSpPr>
          <p:nvPr/>
        </p:nvSpPr>
        <p:spPr bwMode="auto">
          <a:xfrm>
            <a:off x="838200" y="2133600"/>
            <a:ext cx="6505575" cy="923925"/>
          </a:xfrm>
          <a:prstGeom prst="rect">
            <a:avLst/>
          </a:prstGeom>
          <a:noFill/>
          <a:ln w="9525">
            <a:noFill/>
            <a:miter lim="800000"/>
            <a:headEnd/>
            <a:tailEnd/>
          </a:ln>
          <a:effectLst/>
        </p:spPr>
        <p:txBody>
          <a:bodyPr wrap="none" anchor="ctr">
            <a:spAutoFit/>
          </a:bodyPr>
          <a:lstStyle/>
          <a:p>
            <a:pPr eaLnBrk="0" hangingPunct="0"/>
            <a:r>
              <a:rPr lang="en-US">
                <a:latin typeface="Calibri" pitchFamily="34" charset="0"/>
                <a:ea typeface="Times New Roman" pitchFamily="18" charset="0"/>
                <a:cs typeface="Arial" pitchFamily="34" charset="0"/>
              </a:rPr>
              <a:t>Replacing Sporadic or Isolated Family Engagement</a:t>
            </a:r>
          </a:p>
          <a:p>
            <a:pPr eaLnBrk="0" hangingPunct="0"/>
            <a:r>
              <a:rPr lang="en-US">
                <a:latin typeface="Calibri" pitchFamily="34" charset="0"/>
                <a:ea typeface="Times New Roman" pitchFamily="18" charset="0"/>
                <a:cs typeface="Arial" pitchFamily="34" charset="0"/>
              </a:rPr>
              <a:t>Engaging Families in communal and private space</a:t>
            </a:r>
            <a:endParaRPr lang="en-US">
              <a:latin typeface="Calibri" pitchFamily="34" charset="0"/>
              <a:cs typeface="Arial" pitchFamily="34" charset="0"/>
            </a:endParaRPr>
          </a:p>
          <a:p>
            <a:pPr eaLnBrk="0" hangingPunct="0"/>
            <a:r>
              <a:rPr lang="en-US">
                <a:latin typeface="Calibri" pitchFamily="34" charset="0"/>
                <a:cs typeface="Times New Roman" pitchFamily="18" charset="0"/>
              </a:rPr>
              <a:t>Engaging Families in communal and personal inquiry and reflection</a:t>
            </a:r>
            <a:r>
              <a:rPr lang="en-US">
                <a:latin typeface="Calibri" pitchFamily="34" charset="0"/>
                <a:cs typeface="Arial" pitchFamily="34" charset="0"/>
              </a:rPr>
              <a:t> </a:t>
            </a:r>
          </a:p>
        </p:txBody>
      </p:sp>
      <p:sp>
        <p:nvSpPr>
          <p:cNvPr id="10247" name="TextBox 6"/>
          <p:cNvSpPr txBox="1">
            <a:spLocks noChangeArrowheads="1"/>
          </p:cNvSpPr>
          <p:nvPr/>
        </p:nvSpPr>
        <p:spPr bwMode="auto">
          <a:xfrm>
            <a:off x="762000" y="3352800"/>
            <a:ext cx="7086600" cy="2032000"/>
          </a:xfrm>
          <a:prstGeom prst="rect">
            <a:avLst/>
          </a:prstGeom>
          <a:noFill/>
          <a:ln w="9525">
            <a:noFill/>
            <a:miter lim="800000"/>
            <a:headEnd/>
            <a:tailEnd/>
          </a:ln>
        </p:spPr>
        <p:txBody>
          <a:bodyPr>
            <a:spAutoFit/>
          </a:bodyPr>
          <a:lstStyle/>
          <a:p>
            <a:pPr algn="ctr"/>
            <a:r>
              <a:rPr lang="en-US" b="1">
                <a:latin typeface="Calibri" pitchFamily="34" charset="0"/>
              </a:rPr>
              <a:t>Reform Temple of Forest Hills: Shabbat 2.0</a:t>
            </a:r>
          </a:p>
          <a:p>
            <a:endParaRPr lang="en-US">
              <a:latin typeface="Calibri" pitchFamily="34" charset="0"/>
            </a:endParaRPr>
          </a:p>
          <a:p>
            <a:pPr>
              <a:buFontTx/>
              <a:buBlip>
                <a:blip r:embed="rId3"/>
              </a:buBlip>
            </a:pPr>
            <a:r>
              <a:rPr lang="en-US">
                <a:latin typeface="Calibri" pitchFamily="34" charset="0"/>
              </a:rPr>
              <a:t>  K-2 families meet 2x a month at Temple on Shabbat morning</a:t>
            </a:r>
          </a:p>
          <a:p>
            <a:pPr>
              <a:buFontTx/>
              <a:buBlip>
                <a:blip r:embed="rId3"/>
              </a:buBlip>
            </a:pPr>
            <a:r>
              <a:rPr lang="en-US">
                <a:latin typeface="Calibri" pitchFamily="34" charset="0"/>
              </a:rPr>
              <a:t>  Children also attend 2x a month on Sunday</a:t>
            </a:r>
          </a:p>
          <a:p>
            <a:pPr>
              <a:buFontTx/>
              <a:buBlip>
                <a:blip r:embed="rId3"/>
              </a:buBlip>
            </a:pPr>
            <a:r>
              <a:rPr lang="en-US">
                <a:latin typeface="Calibri" pitchFamily="34" charset="0"/>
              </a:rPr>
              <a:t>  Support of home celebration (Shabbat and </a:t>
            </a:r>
            <a:r>
              <a:rPr lang="en-US" i="1">
                <a:latin typeface="Calibri" pitchFamily="34" charset="0"/>
              </a:rPr>
              <a:t>havdalah</a:t>
            </a:r>
            <a:r>
              <a:rPr lang="en-US">
                <a:latin typeface="Calibri" pitchFamily="34" charset="0"/>
              </a:rPr>
              <a:t> objects, blessings)</a:t>
            </a:r>
          </a:p>
          <a:p>
            <a:pPr>
              <a:buFontTx/>
              <a:buBlip>
                <a:blip r:embed="rId3"/>
              </a:buBlip>
            </a:pPr>
            <a:r>
              <a:rPr lang="en-US">
                <a:latin typeface="Calibri" pitchFamily="34" charset="0"/>
              </a:rPr>
              <a:t>  Home family journal</a:t>
            </a:r>
          </a:p>
          <a:p>
            <a:pPr>
              <a:buFontTx/>
              <a:buBlip>
                <a:blip r:embed="rId3"/>
              </a:buBlip>
            </a:pPr>
            <a:r>
              <a:rPr lang="en-US">
                <a:latin typeface="Calibri" pitchFamily="34" charset="0"/>
              </a:rPr>
              <a:t>  Home Torah study</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1130</TotalTime>
  <Words>1786</Words>
  <Application>Microsoft Office PowerPoint</Application>
  <PresentationFormat>On-screen Show (4:3)</PresentationFormat>
  <Paragraphs>262</Paragraphs>
  <Slides>27</Slides>
  <Notes>27</Notes>
  <HiddenSlides>0</HiddenSlides>
  <MMClips>0</MMClips>
  <ScaleCrop>false</ScaleCrop>
  <HeadingPairs>
    <vt:vector size="4" baseType="variant">
      <vt:variant>
        <vt:lpstr>Theme</vt:lpstr>
      </vt:variant>
      <vt:variant>
        <vt:i4>1</vt:i4>
      </vt:variant>
      <vt:variant>
        <vt:lpstr>Slide Titles</vt:lpstr>
      </vt:variant>
      <vt:variant>
        <vt:i4>27</vt:i4>
      </vt:variant>
    </vt:vector>
  </HeadingPairs>
  <TitlesOfParts>
    <vt:vector size="28" baseType="lpstr">
      <vt:lpstr>Office Theme</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Stacey Frank</dc:creator>
  <cp:lastModifiedBy>weissmanc</cp:lastModifiedBy>
  <cp:revision>261</cp:revision>
  <dcterms:created xsi:type="dcterms:W3CDTF">2010-01-15T17:47:38Z</dcterms:created>
  <dcterms:modified xsi:type="dcterms:W3CDTF">2010-02-04T16:42:50Z</dcterms:modified>
</cp:coreProperties>
</file>